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60" r:id="rId2"/>
    <p:sldId id="291" r:id="rId3"/>
    <p:sldId id="290" r:id="rId4"/>
    <p:sldId id="299" r:id="rId5"/>
    <p:sldId id="296" r:id="rId6"/>
    <p:sldId id="298" r:id="rId7"/>
    <p:sldId id="297" r:id="rId8"/>
    <p:sldId id="302" r:id="rId9"/>
    <p:sldId id="294" r:id="rId10"/>
    <p:sldId id="304" r:id="rId11"/>
    <p:sldId id="305" r:id="rId12"/>
    <p:sldId id="262" r:id="rId13"/>
    <p:sldId id="281" r:id="rId14"/>
    <p:sldId id="283" r:id="rId15"/>
    <p:sldId id="282" r:id="rId16"/>
    <p:sldId id="288" r:id="rId17"/>
    <p:sldId id="307" r:id="rId18"/>
    <p:sldId id="289" r:id="rId19"/>
    <p:sldId id="276" r:id="rId20"/>
    <p:sldId id="287" r:id="rId21"/>
    <p:sldId id="306" r:id="rId22"/>
  </p:sldIdLst>
  <p:sldSz cx="9144000" cy="6858000" type="screen4x3"/>
  <p:notesSz cx="6669088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051" autoAdjust="0"/>
  </p:normalViewPr>
  <p:slideViewPr>
    <p:cSldViewPr>
      <p:cViewPr varScale="1">
        <p:scale>
          <a:sx n="95" d="100"/>
          <a:sy n="95" d="100"/>
        </p:scale>
        <p:origin x="20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53BEDC-511A-4E86-B77B-D786B14E6DA3}" type="doc">
      <dgm:prSet loTypeId="urn:microsoft.com/office/officeart/2005/8/layout/pList2" loCatId="list" qsTypeId="urn:microsoft.com/office/officeart/2005/8/quickstyle/simple1" qsCatId="simple" csTypeId="urn:microsoft.com/office/officeart/2005/8/colors/accent2_1" csCatId="accent2" phldr="1"/>
      <dgm:spPr/>
    </dgm:pt>
    <dgm:pt modelId="{BE495D28-385C-4523-A8D9-2C71207FC187}">
      <dgm:prSet phldrT="[Текст]" custT="1"/>
      <dgm:spPr/>
      <dgm:t>
        <a:bodyPr/>
        <a:lstStyle/>
        <a:p>
          <a:endParaRPr lang="ru-RU" sz="4400" dirty="0" smtClean="0"/>
        </a:p>
        <a:p>
          <a:r>
            <a:rPr lang="ru-RU" sz="4400" dirty="0" smtClean="0"/>
            <a:t>10%</a:t>
          </a:r>
          <a:endParaRPr lang="ru-RU" sz="4400" dirty="0"/>
        </a:p>
      </dgm:t>
    </dgm:pt>
    <dgm:pt modelId="{D86218FB-D8BB-488B-9F9B-294BBB4ABD24}" type="parTrans" cxnId="{C9355325-34F5-49C6-A14A-30D00A82089B}">
      <dgm:prSet/>
      <dgm:spPr/>
      <dgm:t>
        <a:bodyPr/>
        <a:lstStyle/>
        <a:p>
          <a:endParaRPr lang="ru-RU"/>
        </a:p>
      </dgm:t>
    </dgm:pt>
    <dgm:pt modelId="{956F24DD-8F6B-47E2-AE1A-C5B9C0E070A4}" type="sibTrans" cxnId="{C9355325-34F5-49C6-A14A-30D00A82089B}">
      <dgm:prSet/>
      <dgm:spPr/>
      <dgm:t>
        <a:bodyPr/>
        <a:lstStyle/>
        <a:p>
          <a:endParaRPr lang="ru-RU"/>
        </a:p>
      </dgm:t>
    </dgm:pt>
    <dgm:pt modelId="{2760DFC4-9954-48BC-8957-FCE4D548A218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4400" dirty="0" smtClean="0"/>
            <a:t>24% </a:t>
          </a:r>
        </a:p>
        <a:p>
          <a:pPr>
            <a:spcAft>
              <a:spcPts val="0"/>
            </a:spcAft>
          </a:pPr>
          <a:r>
            <a:rPr lang="ru-RU" sz="2000" dirty="0" smtClean="0"/>
            <a:t>планшет</a:t>
          </a:r>
        </a:p>
        <a:p>
          <a:pPr>
            <a:spcAft>
              <a:spcPct val="35000"/>
            </a:spcAft>
          </a:pPr>
          <a:r>
            <a:rPr lang="ru-RU" sz="4400" dirty="0" smtClean="0"/>
            <a:t>16% </a:t>
          </a:r>
          <a:r>
            <a:rPr lang="ru-RU" sz="2000" dirty="0" smtClean="0"/>
            <a:t>смартфон</a:t>
          </a:r>
          <a:endParaRPr lang="ru-RU" sz="2000" dirty="0"/>
        </a:p>
      </dgm:t>
    </dgm:pt>
    <dgm:pt modelId="{CE4DB8F1-92AD-4D74-A047-0C5657288C32}" type="parTrans" cxnId="{70FAE82C-9F97-4B22-9139-B9B663699AD5}">
      <dgm:prSet/>
      <dgm:spPr/>
      <dgm:t>
        <a:bodyPr/>
        <a:lstStyle/>
        <a:p>
          <a:endParaRPr lang="ru-RU"/>
        </a:p>
      </dgm:t>
    </dgm:pt>
    <dgm:pt modelId="{FF2CB127-2131-4908-9F1B-5158A33B6BFD}" type="sibTrans" cxnId="{70FAE82C-9F97-4B22-9139-B9B663699AD5}">
      <dgm:prSet/>
      <dgm:spPr/>
      <dgm:t>
        <a:bodyPr/>
        <a:lstStyle/>
        <a:p>
          <a:endParaRPr lang="ru-RU"/>
        </a:p>
      </dgm:t>
    </dgm:pt>
    <dgm:pt modelId="{135E872F-3122-45C7-93F9-89043A5A7E42}">
      <dgm:prSet phldrT="[Текст]" custT="1"/>
      <dgm:spPr/>
      <dgm:t>
        <a:bodyPr anchor="ctr"/>
        <a:lstStyle/>
        <a:p>
          <a:r>
            <a:rPr lang="ru-RU" sz="4400" dirty="0" smtClean="0"/>
            <a:t>90%</a:t>
          </a:r>
          <a:endParaRPr lang="ru-RU" sz="4400" dirty="0"/>
        </a:p>
      </dgm:t>
    </dgm:pt>
    <dgm:pt modelId="{1FED45DB-90AF-4E81-8141-48DAD4EC4EE9}" type="parTrans" cxnId="{BE64BBFA-5D61-484B-8BCE-B88D8E5104DF}">
      <dgm:prSet/>
      <dgm:spPr/>
      <dgm:t>
        <a:bodyPr/>
        <a:lstStyle/>
        <a:p>
          <a:endParaRPr lang="ru-RU"/>
        </a:p>
      </dgm:t>
    </dgm:pt>
    <dgm:pt modelId="{78CF80A4-BC26-4BB4-8F78-535370D3681F}" type="sibTrans" cxnId="{BE64BBFA-5D61-484B-8BCE-B88D8E5104DF}">
      <dgm:prSet/>
      <dgm:spPr/>
      <dgm:t>
        <a:bodyPr/>
        <a:lstStyle/>
        <a:p>
          <a:endParaRPr lang="ru-RU"/>
        </a:p>
      </dgm:t>
    </dgm:pt>
    <dgm:pt modelId="{7E572263-B334-4E78-ABE0-4D9A9C42AC57}" type="pres">
      <dgm:prSet presAssocID="{8153BEDC-511A-4E86-B77B-D786B14E6DA3}" presName="Name0" presStyleCnt="0">
        <dgm:presLayoutVars>
          <dgm:dir/>
          <dgm:resizeHandles val="exact"/>
        </dgm:presLayoutVars>
      </dgm:prSet>
      <dgm:spPr/>
    </dgm:pt>
    <dgm:pt modelId="{074EEBFA-8CB3-467A-AEF4-8AF984CA642C}" type="pres">
      <dgm:prSet presAssocID="{8153BEDC-511A-4E86-B77B-D786B14E6DA3}" presName="bkgdShp" presStyleLbl="alignAccFollowNode1" presStyleIdx="0" presStyleCnt="1"/>
      <dgm:spPr/>
    </dgm:pt>
    <dgm:pt modelId="{5FD8F370-1919-4D97-80D3-F1E35611D4E9}" type="pres">
      <dgm:prSet presAssocID="{8153BEDC-511A-4E86-B77B-D786B14E6DA3}" presName="linComp" presStyleCnt="0"/>
      <dgm:spPr/>
    </dgm:pt>
    <dgm:pt modelId="{439CD24E-8AE1-4717-BB81-58D3BAB99D3B}" type="pres">
      <dgm:prSet presAssocID="{BE495D28-385C-4523-A8D9-2C71207FC187}" presName="compNode" presStyleCnt="0"/>
      <dgm:spPr/>
    </dgm:pt>
    <dgm:pt modelId="{FF67C914-1AFE-4F63-A641-48A38E9AD553}" type="pres">
      <dgm:prSet presAssocID="{BE495D28-385C-4523-A8D9-2C71207FC18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4CD43A-9261-4367-A8EB-F10F5E8F41C3}" type="pres">
      <dgm:prSet presAssocID="{BE495D28-385C-4523-A8D9-2C71207FC187}" presName="invisiNode" presStyleLbl="node1" presStyleIdx="0" presStyleCnt="3"/>
      <dgm:spPr/>
    </dgm:pt>
    <dgm:pt modelId="{B532568B-04F7-486B-9C4C-A8BD325AF666}" type="pres">
      <dgm:prSet presAssocID="{BE495D28-385C-4523-A8D9-2C71207FC187}" presName="imagNode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FE34AE9-4DB4-4B18-AAD0-7E3ED2118F2F}" type="pres">
      <dgm:prSet presAssocID="{956F24DD-8F6B-47E2-AE1A-C5B9C0E070A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0E395A6-757D-4538-9E7F-4A23F1AAAED9}" type="pres">
      <dgm:prSet presAssocID="{2760DFC4-9954-48BC-8957-FCE4D548A218}" presName="compNode" presStyleCnt="0"/>
      <dgm:spPr/>
    </dgm:pt>
    <dgm:pt modelId="{8B6EC528-3E58-45C3-B220-97695412D070}" type="pres">
      <dgm:prSet presAssocID="{2760DFC4-9954-48BC-8957-FCE4D548A21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E994EE-C3FD-48B7-A44A-9BD3981BBAB8}" type="pres">
      <dgm:prSet presAssocID="{2760DFC4-9954-48BC-8957-FCE4D548A218}" presName="invisiNode" presStyleLbl="node1" presStyleIdx="1" presStyleCnt="3"/>
      <dgm:spPr/>
    </dgm:pt>
    <dgm:pt modelId="{BDBDF9E5-F8DD-4F80-8B30-8286E499DF03}" type="pres">
      <dgm:prSet presAssocID="{2760DFC4-9954-48BC-8957-FCE4D548A218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38EA745-EA41-4DA5-B3D2-A47F36666080}" type="pres">
      <dgm:prSet presAssocID="{FF2CB127-2131-4908-9F1B-5158A33B6BF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07A26DA-B02C-4C1B-AE08-841F2F776CAB}" type="pres">
      <dgm:prSet presAssocID="{135E872F-3122-45C7-93F9-89043A5A7E42}" presName="compNode" presStyleCnt="0"/>
      <dgm:spPr/>
    </dgm:pt>
    <dgm:pt modelId="{908BDEA7-C27D-4450-95AD-8332F6A0E7DE}" type="pres">
      <dgm:prSet presAssocID="{135E872F-3122-45C7-93F9-89043A5A7E42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4E8C6E-2A0F-4948-97B6-EBC4691DD4F8}" type="pres">
      <dgm:prSet presAssocID="{135E872F-3122-45C7-93F9-89043A5A7E42}" presName="invisiNode" presStyleLbl="node1" presStyleIdx="2" presStyleCnt="3"/>
      <dgm:spPr/>
    </dgm:pt>
    <dgm:pt modelId="{5A7E2937-D13E-4EA2-A2BF-BB5515C434A4}" type="pres">
      <dgm:prSet presAssocID="{135E872F-3122-45C7-93F9-89043A5A7E42}" presName="imagNode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5B4CCF1-053D-41F5-8048-BEE7C6F5FBCB}" type="presOf" srcId="{FF2CB127-2131-4908-9F1B-5158A33B6BFD}" destId="{B38EA745-EA41-4DA5-B3D2-A47F36666080}" srcOrd="0" destOrd="0" presId="urn:microsoft.com/office/officeart/2005/8/layout/pList2"/>
    <dgm:cxn modelId="{BE64BBFA-5D61-484B-8BCE-B88D8E5104DF}" srcId="{8153BEDC-511A-4E86-B77B-D786B14E6DA3}" destId="{135E872F-3122-45C7-93F9-89043A5A7E42}" srcOrd="2" destOrd="0" parTransId="{1FED45DB-90AF-4E81-8141-48DAD4EC4EE9}" sibTransId="{78CF80A4-BC26-4BB4-8F78-535370D3681F}"/>
    <dgm:cxn modelId="{C9355325-34F5-49C6-A14A-30D00A82089B}" srcId="{8153BEDC-511A-4E86-B77B-D786B14E6DA3}" destId="{BE495D28-385C-4523-A8D9-2C71207FC187}" srcOrd="0" destOrd="0" parTransId="{D86218FB-D8BB-488B-9F9B-294BBB4ABD24}" sibTransId="{956F24DD-8F6B-47E2-AE1A-C5B9C0E070A4}"/>
    <dgm:cxn modelId="{8AA8BF99-BC94-4A6A-8EB1-6E687E974764}" type="presOf" srcId="{8153BEDC-511A-4E86-B77B-D786B14E6DA3}" destId="{7E572263-B334-4E78-ABE0-4D9A9C42AC57}" srcOrd="0" destOrd="0" presId="urn:microsoft.com/office/officeart/2005/8/layout/pList2"/>
    <dgm:cxn modelId="{70FAE82C-9F97-4B22-9139-B9B663699AD5}" srcId="{8153BEDC-511A-4E86-B77B-D786B14E6DA3}" destId="{2760DFC4-9954-48BC-8957-FCE4D548A218}" srcOrd="1" destOrd="0" parTransId="{CE4DB8F1-92AD-4D74-A047-0C5657288C32}" sibTransId="{FF2CB127-2131-4908-9F1B-5158A33B6BFD}"/>
    <dgm:cxn modelId="{E51424B1-D43F-49AE-B335-3E60BD56E843}" type="presOf" srcId="{BE495D28-385C-4523-A8D9-2C71207FC187}" destId="{FF67C914-1AFE-4F63-A641-48A38E9AD553}" srcOrd="0" destOrd="0" presId="urn:microsoft.com/office/officeart/2005/8/layout/pList2"/>
    <dgm:cxn modelId="{12A35B07-9080-453D-BD8D-A2D75A2ABDC1}" type="presOf" srcId="{956F24DD-8F6B-47E2-AE1A-C5B9C0E070A4}" destId="{BFE34AE9-4DB4-4B18-AAD0-7E3ED2118F2F}" srcOrd="0" destOrd="0" presId="urn:microsoft.com/office/officeart/2005/8/layout/pList2"/>
    <dgm:cxn modelId="{C0B62669-E672-4147-847A-F9281C944B2F}" type="presOf" srcId="{2760DFC4-9954-48BC-8957-FCE4D548A218}" destId="{8B6EC528-3E58-45C3-B220-97695412D070}" srcOrd="0" destOrd="0" presId="urn:microsoft.com/office/officeart/2005/8/layout/pList2"/>
    <dgm:cxn modelId="{BF465222-D45A-4FBA-944D-918B7E801207}" type="presOf" srcId="{135E872F-3122-45C7-93F9-89043A5A7E42}" destId="{908BDEA7-C27D-4450-95AD-8332F6A0E7DE}" srcOrd="0" destOrd="0" presId="urn:microsoft.com/office/officeart/2005/8/layout/pList2"/>
    <dgm:cxn modelId="{8C71139A-2186-45C2-AB31-08047A4E6010}" type="presParOf" srcId="{7E572263-B334-4E78-ABE0-4D9A9C42AC57}" destId="{074EEBFA-8CB3-467A-AEF4-8AF984CA642C}" srcOrd="0" destOrd="0" presId="urn:microsoft.com/office/officeart/2005/8/layout/pList2"/>
    <dgm:cxn modelId="{17BCD80A-1E54-4AF7-B707-BAD44E35CA3F}" type="presParOf" srcId="{7E572263-B334-4E78-ABE0-4D9A9C42AC57}" destId="{5FD8F370-1919-4D97-80D3-F1E35611D4E9}" srcOrd="1" destOrd="0" presId="urn:microsoft.com/office/officeart/2005/8/layout/pList2"/>
    <dgm:cxn modelId="{30D45028-3CB4-4653-B930-3B727D76587C}" type="presParOf" srcId="{5FD8F370-1919-4D97-80D3-F1E35611D4E9}" destId="{439CD24E-8AE1-4717-BB81-58D3BAB99D3B}" srcOrd="0" destOrd="0" presId="urn:microsoft.com/office/officeart/2005/8/layout/pList2"/>
    <dgm:cxn modelId="{0B21137A-B3C3-406D-92D4-D530474143FD}" type="presParOf" srcId="{439CD24E-8AE1-4717-BB81-58D3BAB99D3B}" destId="{FF67C914-1AFE-4F63-A641-48A38E9AD553}" srcOrd="0" destOrd="0" presId="urn:microsoft.com/office/officeart/2005/8/layout/pList2"/>
    <dgm:cxn modelId="{6F08C26E-F31B-4F25-8218-EBCF3E9D028E}" type="presParOf" srcId="{439CD24E-8AE1-4717-BB81-58D3BAB99D3B}" destId="{6E4CD43A-9261-4367-A8EB-F10F5E8F41C3}" srcOrd="1" destOrd="0" presId="urn:microsoft.com/office/officeart/2005/8/layout/pList2"/>
    <dgm:cxn modelId="{5BD79EF0-EB84-4E39-A109-89EBB6C412E8}" type="presParOf" srcId="{439CD24E-8AE1-4717-BB81-58D3BAB99D3B}" destId="{B532568B-04F7-486B-9C4C-A8BD325AF666}" srcOrd="2" destOrd="0" presId="urn:microsoft.com/office/officeart/2005/8/layout/pList2"/>
    <dgm:cxn modelId="{F98C48C2-00D5-4BDF-80AC-15B8BA104337}" type="presParOf" srcId="{5FD8F370-1919-4D97-80D3-F1E35611D4E9}" destId="{BFE34AE9-4DB4-4B18-AAD0-7E3ED2118F2F}" srcOrd="1" destOrd="0" presId="urn:microsoft.com/office/officeart/2005/8/layout/pList2"/>
    <dgm:cxn modelId="{06D26665-1006-46C5-BE02-9C6E60A4AA8D}" type="presParOf" srcId="{5FD8F370-1919-4D97-80D3-F1E35611D4E9}" destId="{30E395A6-757D-4538-9E7F-4A23F1AAAED9}" srcOrd="2" destOrd="0" presId="urn:microsoft.com/office/officeart/2005/8/layout/pList2"/>
    <dgm:cxn modelId="{C16F7E40-E62A-4922-9BE1-2404C88B4624}" type="presParOf" srcId="{30E395A6-757D-4538-9E7F-4A23F1AAAED9}" destId="{8B6EC528-3E58-45C3-B220-97695412D070}" srcOrd="0" destOrd="0" presId="urn:microsoft.com/office/officeart/2005/8/layout/pList2"/>
    <dgm:cxn modelId="{9E58D526-4BD1-4CDF-892D-D7FDC99A9A3B}" type="presParOf" srcId="{30E395A6-757D-4538-9E7F-4A23F1AAAED9}" destId="{5BE994EE-C3FD-48B7-A44A-9BD3981BBAB8}" srcOrd="1" destOrd="0" presId="urn:microsoft.com/office/officeart/2005/8/layout/pList2"/>
    <dgm:cxn modelId="{CB88240D-1511-4BD5-8150-CF5F05D50452}" type="presParOf" srcId="{30E395A6-757D-4538-9E7F-4A23F1AAAED9}" destId="{BDBDF9E5-F8DD-4F80-8B30-8286E499DF03}" srcOrd="2" destOrd="0" presId="urn:microsoft.com/office/officeart/2005/8/layout/pList2"/>
    <dgm:cxn modelId="{3D1FEBC0-FE38-4E72-B49D-DB7C78A6CAAD}" type="presParOf" srcId="{5FD8F370-1919-4D97-80D3-F1E35611D4E9}" destId="{B38EA745-EA41-4DA5-B3D2-A47F36666080}" srcOrd="3" destOrd="0" presId="urn:microsoft.com/office/officeart/2005/8/layout/pList2"/>
    <dgm:cxn modelId="{ED943656-D0E8-486A-8A96-07AC49040F9F}" type="presParOf" srcId="{5FD8F370-1919-4D97-80D3-F1E35611D4E9}" destId="{307A26DA-B02C-4C1B-AE08-841F2F776CAB}" srcOrd="4" destOrd="0" presId="urn:microsoft.com/office/officeart/2005/8/layout/pList2"/>
    <dgm:cxn modelId="{D42467F9-ED3E-4720-93A2-658D6C5E7FB7}" type="presParOf" srcId="{307A26DA-B02C-4C1B-AE08-841F2F776CAB}" destId="{908BDEA7-C27D-4450-95AD-8332F6A0E7DE}" srcOrd="0" destOrd="0" presId="urn:microsoft.com/office/officeart/2005/8/layout/pList2"/>
    <dgm:cxn modelId="{01B4D0D7-45AA-4BA5-A318-6FFFC957F868}" type="presParOf" srcId="{307A26DA-B02C-4C1B-AE08-841F2F776CAB}" destId="{824E8C6E-2A0F-4948-97B6-EBC4691DD4F8}" srcOrd="1" destOrd="0" presId="urn:microsoft.com/office/officeart/2005/8/layout/pList2"/>
    <dgm:cxn modelId="{CDBF9E95-6929-4C3A-B172-FE500432B87D}" type="presParOf" srcId="{307A26DA-B02C-4C1B-AE08-841F2F776CAB}" destId="{5A7E2937-D13E-4EA2-A2BF-BB5515C434A4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CF1DCF-6200-44DA-B4D3-1D279E0994AD}" type="doc">
      <dgm:prSet loTypeId="urn:microsoft.com/office/officeart/2005/8/layout/hProcess10" loCatId="process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9FB5D940-E649-46A7-84E8-84204587A66D}">
      <dgm:prSet phldrT="[Текст]" custT="1"/>
      <dgm:spPr/>
      <dgm:t>
        <a:bodyPr/>
        <a:lstStyle/>
        <a:p>
          <a:pPr algn="l"/>
          <a:r>
            <a:rPr lang="ru-RU" sz="2000" dirty="0" smtClean="0"/>
            <a:t>Возможность выбора</a:t>
          </a:r>
          <a:endParaRPr lang="ru-RU" sz="2000" dirty="0"/>
        </a:p>
      </dgm:t>
    </dgm:pt>
    <dgm:pt modelId="{F1C6B600-7BF1-4706-B288-22B870E1DDD0}" type="parTrans" cxnId="{D84A2563-C19A-45B2-945D-FE813E5E6D1F}">
      <dgm:prSet/>
      <dgm:spPr/>
      <dgm:t>
        <a:bodyPr/>
        <a:lstStyle/>
        <a:p>
          <a:endParaRPr lang="ru-RU"/>
        </a:p>
      </dgm:t>
    </dgm:pt>
    <dgm:pt modelId="{55CC880C-9253-472C-A041-C38EDF3F774A}" type="sibTrans" cxnId="{D84A2563-C19A-45B2-945D-FE813E5E6D1F}">
      <dgm:prSet/>
      <dgm:spPr/>
      <dgm:t>
        <a:bodyPr/>
        <a:lstStyle/>
        <a:p>
          <a:endParaRPr lang="ru-RU"/>
        </a:p>
      </dgm:t>
    </dgm:pt>
    <dgm:pt modelId="{B8012374-BB9B-40D3-BD09-EF709E89A134}">
      <dgm:prSet phldrT="[Текст]" custT="1"/>
      <dgm:spPr/>
      <dgm:t>
        <a:bodyPr/>
        <a:lstStyle/>
        <a:p>
          <a:r>
            <a:rPr lang="ru-RU" sz="2000" dirty="0" smtClean="0"/>
            <a:t>Положительное отношение</a:t>
          </a:r>
          <a:endParaRPr lang="ru-RU" sz="2000" dirty="0"/>
        </a:p>
      </dgm:t>
    </dgm:pt>
    <dgm:pt modelId="{C998EDAF-9168-4B43-BE45-DE62550F8B71}" type="parTrans" cxnId="{EB457573-79C8-46EB-AC78-933D21454FE1}">
      <dgm:prSet/>
      <dgm:spPr/>
      <dgm:t>
        <a:bodyPr/>
        <a:lstStyle/>
        <a:p>
          <a:endParaRPr lang="ru-RU"/>
        </a:p>
      </dgm:t>
    </dgm:pt>
    <dgm:pt modelId="{17D5106E-BC91-4665-B720-023D1CCEF826}" type="sibTrans" cxnId="{EB457573-79C8-46EB-AC78-933D21454FE1}">
      <dgm:prSet/>
      <dgm:spPr/>
      <dgm:t>
        <a:bodyPr/>
        <a:lstStyle/>
        <a:p>
          <a:endParaRPr lang="ru-RU"/>
        </a:p>
      </dgm:t>
    </dgm:pt>
    <dgm:pt modelId="{B6D44703-38E5-481F-B1AD-7AA725E96503}">
      <dgm:prSet phldrT="[Текст]" custT="1"/>
      <dgm:spPr/>
      <dgm:t>
        <a:bodyPr/>
        <a:lstStyle/>
        <a:p>
          <a:r>
            <a:rPr lang="ru-RU" sz="2000" dirty="0" smtClean="0"/>
            <a:t>Личная цель (открытый вопрос)</a:t>
          </a:r>
        </a:p>
      </dgm:t>
    </dgm:pt>
    <dgm:pt modelId="{9B3834FC-5866-4A53-B1DB-BE46A8EC22DB}" type="parTrans" cxnId="{87756CC1-FE7F-492D-BECC-E534B9B33811}">
      <dgm:prSet/>
      <dgm:spPr/>
      <dgm:t>
        <a:bodyPr/>
        <a:lstStyle/>
        <a:p>
          <a:endParaRPr lang="ru-RU"/>
        </a:p>
      </dgm:t>
    </dgm:pt>
    <dgm:pt modelId="{F34745C2-800D-4451-99A2-AAF7AE0E9492}" type="sibTrans" cxnId="{87756CC1-FE7F-492D-BECC-E534B9B33811}">
      <dgm:prSet/>
      <dgm:spPr/>
      <dgm:t>
        <a:bodyPr/>
        <a:lstStyle/>
        <a:p>
          <a:endParaRPr lang="ru-RU"/>
        </a:p>
      </dgm:t>
    </dgm:pt>
    <dgm:pt modelId="{68C87FA3-6D9B-45DC-AE98-079B3FC8B271}" type="pres">
      <dgm:prSet presAssocID="{A2CF1DCF-6200-44DA-B4D3-1D279E0994A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FA06540-E131-485B-BC36-6B7E026A5A14}" type="pres">
      <dgm:prSet presAssocID="{9FB5D940-E649-46A7-84E8-84204587A66D}" presName="composite" presStyleCnt="0"/>
      <dgm:spPr/>
    </dgm:pt>
    <dgm:pt modelId="{DD62E030-DB4B-49B7-91B5-EBDBE0E907F6}" type="pres">
      <dgm:prSet presAssocID="{9FB5D940-E649-46A7-84E8-84204587A66D}" presName="imagSh" presStyleLbl="b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F6FEBAD-02FA-4B9D-9CE5-5A587C3ECE43}" type="pres">
      <dgm:prSet presAssocID="{9FB5D940-E649-46A7-84E8-84204587A66D}" presName="tx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82978-9984-453D-BF7A-06FAB9FC5387}" type="pres">
      <dgm:prSet presAssocID="{55CC880C-9253-472C-A041-C38EDF3F774A}" presName="sibTrans" presStyleLbl="sibTrans2D1" presStyleIdx="0" presStyleCnt="2"/>
      <dgm:spPr/>
      <dgm:t>
        <a:bodyPr/>
        <a:lstStyle/>
        <a:p>
          <a:endParaRPr lang="ru-RU"/>
        </a:p>
      </dgm:t>
    </dgm:pt>
    <dgm:pt modelId="{4C36CB2F-570F-4BA3-AC44-9DF8BA54F8FC}" type="pres">
      <dgm:prSet presAssocID="{55CC880C-9253-472C-A041-C38EDF3F774A}" presName="connTx" presStyleLbl="sibTrans2D1" presStyleIdx="0" presStyleCnt="2"/>
      <dgm:spPr/>
      <dgm:t>
        <a:bodyPr/>
        <a:lstStyle/>
        <a:p>
          <a:endParaRPr lang="ru-RU"/>
        </a:p>
      </dgm:t>
    </dgm:pt>
    <dgm:pt modelId="{E9EDA101-FEA0-40EB-8C60-D58A36BDD3A1}" type="pres">
      <dgm:prSet presAssocID="{B8012374-BB9B-40D3-BD09-EF709E89A134}" presName="composite" presStyleCnt="0"/>
      <dgm:spPr/>
    </dgm:pt>
    <dgm:pt modelId="{D2BB1480-2F35-4991-A36C-B54B1634CBA5}" type="pres">
      <dgm:prSet presAssocID="{B8012374-BB9B-40D3-BD09-EF709E89A134}" presName="imagSh" presStyleLbl="b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C25BA61-EF1A-4486-8DE7-A21E2F4E8C38}" type="pres">
      <dgm:prSet presAssocID="{B8012374-BB9B-40D3-BD09-EF709E89A134}" presName="txNode" presStyleLbl="node1" presStyleIdx="1" presStyleCnt="3" custScaleX="1143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9BE69-1709-4DD8-AA45-A85E968BFD03}" type="pres">
      <dgm:prSet presAssocID="{17D5106E-BC91-4665-B720-023D1CCEF82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11DE10FD-9D71-426A-A7B3-0A4FA54EF000}" type="pres">
      <dgm:prSet presAssocID="{17D5106E-BC91-4665-B720-023D1CCEF826}" presName="connTx" presStyleLbl="sibTrans2D1" presStyleIdx="1" presStyleCnt="2"/>
      <dgm:spPr/>
      <dgm:t>
        <a:bodyPr/>
        <a:lstStyle/>
        <a:p>
          <a:endParaRPr lang="ru-RU"/>
        </a:p>
      </dgm:t>
    </dgm:pt>
    <dgm:pt modelId="{3E86F6C4-D093-4010-859C-15D077FBCC94}" type="pres">
      <dgm:prSet presAssocID="{B6D44703-38E5-481F-B1AD-7AA725E96503}" presName="composite" presStyleCnt="0"/>
      <dgm:spPr/>
    </dgm:pt>
    <dgm:pt modelId="{6F016298-C2DA-40A0-B2FF-3321722E447B}" type="pres">
      <dgm:prSet presAssocID="{B6D44703-38E5-481F-B1AD-7AA725E96503}" presName="imagSh" presStyleLbl="b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A6D1EC1-7315-4B87-BD4C-CEFCDAAD49D9}" type="pres">
      <dgm:prSet presAssocID="{B6D44703-38E5-481F-B1AD-7AA725E96503}" presName="tx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B7FDAE-6563-43FF-A671-2580FEBF4931}" type="presOf" srcId="{55CC880C-9253-472C-A041-C38EDF3F774A}" destId="{D9B82978-9984-453D-BF7A-06FAB9FC5387}" srcOrd="0" destOrd="0" presId="urn:microsoft.com/office/officeart/2005/8/layout/hProcess10"/>
    <dgm:cxn modelId="{8916DB22-A973-4DE2-8D1A-0967E1D30E3A}" type="presOf" srcId="{55CC880C-9253-472C-A041-C38EDF3F774A}" destId="{4C36CB2F-570F-4BA3-AC44-9DF8BA54F8FC}" srcOrd="1" destOrd="0" presId="urn:microsoft.com/office/officeart/2005/8/layout/hProcess10"/>
    <dgm:cxn modelId="{87756CC1-FE7F-492D-BECC-E534B9B33811}" srcId="{A2CF1DCF-6200-44DA-B4D3-1D279E0994AD}" destId="{B6D44703-38E5-481F-B1AD-7AA725E96503}" srcOrd="2" destOrd="0" parTransId="{9B3834FC-5866-4A53-B1DB-BE46A8EC22DB}" sibTransId="{F34745C2-800D-4451-99A2-AAF7AE0E9492}"/>
    <dgm:cxn modelId="{D84A2563-C19A-45B2-945D-FE813E5E6D1F}" srcId="{A2CF1DCF-6200-44DA-B4D3-1D279E0994AD}" destId="{9FB5D940-E649-46A7-84E8-84204587A66D}" srcOrd="0" destOrd="0" parTransId="{F1C6B600-7BF1-4706-B288-22B870E1DDD0}" sibTransId="{55CC880C-9253-472C-A041-C38EDF3F774A}"/>
    <dgm:cxn modelId="{9D915607-D516-43D2-8276-19206D4D2E14}" type="presOf" srcId="{B8012374-BB9B-40D3-BD09-EF709E89A134}" destId="{4C25BA61-EF1A-4486-8DE7-A21E2F4E8C38}" srcOrd="0" destOrd="0" presId="urn:microsoft.com/office/officeart/2005/8/layout/hProcess10"/>
    <dgm:cxn modelId="{C4B87893-6315-4822-985C-7406EE9D12A3}" type="presOf" srcId="{A2CF1DCF-6200-44DA-B4D3-1D279E0994AD}" destId="{68C87FA3-6D9B-45DC-AE98-079B3FC8B271}" srcOrd="0" destOrd="0" presId="urn:microsoft.com/office/officeart/2005/8/layout/hProcess10"/>
    <dgm:cxn modelId="{B005783B-095B-4296-875D-BE7D0C605137}" type="presOf" srcId="{17D5106E-BC91-4665-B720-023D1CCEF826}" destId="{11DE10FD-9D71-426A-A7B3-0A4FA54EF000}" srcOrd="1" destOrd="0" presId="urn:microsoft.com/office/officeart/2005/8/layout/hProcess10"/>
    <dgm:cxn modelId="{ED397FE3-D96F-4AAA-A815-D8A845008658}" type="presOf" srcId="{17D5106E-BC91-4665-B720-023D1CCEF826}" destId="{F4A9BE69-1709-4DD8-AA45-A85E968BFD03}" srcOrd="0" destOrd="0" presId="urn:microsoft.com/office/officeart/2005/8/layout/hProcess10"/>
    <dgm:cxn modelId="{EB457573-79C8-46EB-AC78-933D21454FE1}" srcId="{A2CF1DCF-6200-44DA-B4D3-1D279E0994AD}" destId="{B8012374-BB9B-40D3-BD09-EF709E89A134}" srcOrd="1" destOrd="0" parTransId="{C998EDAF-9168-4B43-BE45-DE62550F8B71}" sibTransId="{17D5106E-BC91-4665-B720-023D1CCEF826}"/>
    <dgm:cxn modelId="{E856B08E-59F9-4B9C-9723-CEE30216E7CF}" type="presOf" srcId="{9FB5D940-E649-46A7-84E8-84204587A66D}" destId="{AF6FEBAD-02FA-4B9D-9CE5-5A587C3ECE43}" srcOrd="0" destOrd="0" presId="urn:microsoft.com/office/officeart/2005/8/layout/hProcess10"/>
    <dgm:cxn modelId="{AFAD8B7D-1E46-4F36-BDD2-199BEA4787AD}" type="presOf" srcId="{B6D44703-38E5-481F-B1AD-7AA725E96503}" destId="{3A6D1EC1-7315-4B87-BD4C-CEFCDAAD49D9}" srcOrd="0" destOrd="0" presId="urn:microsoft.com/office/officeart/2005/8/layout/hProcess10"/>
    <dgm:cxn modelId="{7DD6A4A1-D3FB-4C99-B0DD-FC84C4E4E8E2}" type="presParOf" srcId="{68C87FA3-6D9B-45DC-AE98-079B3FC8B271}" destId="{4FA06540-E131-485B-BC36-6B7E026A5A14}" srcOrd="0" destOrd="0" presId="urn:microsoft.com/office/officeart/2005/8/layout/hProcess10"/>
    <dgm:cxn modelId="{AF5B101C-C11D-4338-A239-EDB5B05C5B5F}" type="presParOf" srcId="{4FA06540-E131-485B-BC36-6B7E026A5A14}" destId="{DD62E030-DB4B-49B7-91B5-EBDBE0E907F6}" srcOrd="0" destOrd="0" presId="urn:microsoft.com/office/officeart/2005/8/layout/hProcess10"/>
    <dgm:cxn modelId="{3DD414E3-C7E5-467A-8230-4C686B12083F}" type="presParOf" srcId="{4FA06540-E131-485B-BC36-6B7E026A5A14}" destId="{AF6FEBAD-02FA-4B9D-9CE5-5A587C3ECE43}" srcOrd="1" destOrd="0" presId="urn:microsoft.com/office/officeart/2005/8/layout/hProcess10"/>
    <dgm:cxn modelId="{4025ABFF-B6B4-4F9E-A42F-E31F70291C67}" type="presParOf" srcId="{68C87FA3-6D9B-45DC-AE98-079B3FC8B271}" destId="{D9B82978-9984-453D-BF7A-06FAB9FC5387}" srcOrd="1" destOrd="0" presId="urn:microsoft.com/office/officeart/2005/8/layout/hProcess10"/>
    <dgm:cxn modelId="{4EC91395-1AA3-4DC4-83A0-DC1BD949F24F}" type="presParOf" srcId="{D9B82978-9984-453D-BF7A-06FAB9FC5387}" destId="{4C36CB2F-570F-4BA3-AC44-9DF8BA54F8FC}" srcOrd="0" destOrd="0" presId="urn:microsoft.com/office/officeart/2005/8/layout/hProcess10"/>
    <dgm:cxn modelId="{C4E47A07-4D4E-4038-970A-419E9F158A81}" type="presParOf" srcId="{68C87FA3-6D9B-45DC-AE98-079B3FC8B271}" destId="{E9EDA101-FEA0-40EB-8C60-D58A36BDD3A1}" srcOrd="2" destOrd="0" presId="urn:microsoft.com/office/officeart/2005/8/layout/hProcess10"/>
    <dgm:cxn modelId="{15F31C3C-7D35-4A3E-B53F-8F30C8A16F73}" type="presParOf" srcId="{E9EDA101-FEA0-40EB-8C60-D58A36BDD3A1}" destId="{D2BB1480-2F35-4991-A36C-B54B1634CBA5}" srcOrd="0" destOrd="0" presId="urn:microsoft.com/office/officeart/2005/8/layout/hProcess10"/>
    <dgm:cxn modelId="{D865A984-5001-4FA0-A58A-B1FDF7596998}" type="presParOf" srcId="{E9EDA101-FEA0-40EB-8C60-D58A36BDD3A1}" destId="{4C25BA61-EF1A-4486-8DE7-A21E2F4E8C38}" srcOrd="1" destOrd="0" presId="urn:microsoft.com/office/officeart/2005/8/layout/hProcess10"/>
    <dgm:cxn modelId="{52B46481-4227-4791-BA17-CAA77CD5F1CD}" type="presParOf" srcId="{68C87FA3-6D9B-45DC-AE98-079B3FC8B271}" destId="{F4A9BE69-1709-4DD8-AA45-A85E968BFD03}" srcOrd="3" destOrd="0" presId="urn:microsoft.com/office/officeart/2005/8/layout/hProcess10"/>
    <dgm:cxn modelId="{6278CAAE-C56D-426C-8AC7-C0EC002133D6}" type="presParOf" srcId="{F4A9BE69-1709-4DD8-AA45-A85E968BFD03}" destId="{11DE10FD-9D71-426A-A7B3-0A4FA54EF000}" srcOrd="0" destOrd="0" presId="urn:microsoft.com/office/officeart/2005/8/layout/hProcess10"/>
    <dgm:cxn modelId="{DFA06C35-ED44-4519-BE70-554847010BBA}" type="presParOf" srcId="{68C87FA3-6D9B-45DC-AE98-079B3FC8B271}" destId="{3E86F6C4-D093-4010-859C-15D077FBCC94}" srcOrd="4" destOrd="0" presId="urn:microsoft.com/office/officeart/2005/8/layout/hProcess10"/>
    <dgm:cxn modelId="{DEB660F8-2045-4907-80C1-72B50A607FCE}" type="presParOf" srcId="{3E86F6C4-D093-4010-859C-15D077FBCC94}" destId="{6F016298-C2DA-40A0-B2FF-3321722E447B}" srcOrd="0" destOrd="0" presId="urn:microsoft.com/office/officeart/2005/8/layout/hProcess10"/>
    <dgm:cxn modelId="{161508A1-FCD6-4C53-97BC-7E41201F21B9}" type="presParOf" srcId="{3E86F6C4-D093-4010-859C-15D077FBCC94}" destId="{3A6D1EC1-7315-4B87-BD4C-CEFCDAAD49D9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4EEBFA-8CB3-467A-AEF4-8AF984CA642C}">
      <dsp:nvSpPr>
        <dsp:cNvPr id="0" name=""/>
        <dsp:cNvSpPr/>
      </dsp:nvSpPr>
      <dsp:spPr>
        <a:xfrm>
          <a:off x="0" y="0"/>
          <a:ext cx="7848872" cy="2275351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32568B-04F7-486B-9C4C-A8BD325AF666}">
      <dsp:nvSpPr>
        <dsp:cNvPr id="0" name=""/>
        <dsp:cNvSpPr/>
      </dsp:nvSpPr>
      <dsp:spPr>
        <a:xfrm>
          <a:off x="235466" y="303380"/>
          <a:ext cx="2305606" cy="1668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67C914-1AFE-4F63-A641-48A38E9AD553}">
      <dsp:nvSpPr>
        <dsp:cNvPr id="0" name=""/>
        <dsp:cNvSpPr/>
      </dsp:nvSpPr>
      <dsp:spPr>
        <a:xfrm rot="10800000">
          <a:off x="235466" y="2275351"/>
          <a:ext cx="2305606" cy="278098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400" kern="1200" dirty="0" smtClean="0"/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10%</a:t>
          </a:r>
          <a:endParaRPr lang="ru-RU" sz="4400" kern="1200" dirty="0"/>
        </a:p>
      </dsp:txBody>
      <dsp:txXfrm rot="10800000">
        <a:off x="306371" y="2275351"/>
        <a:ext cx="2163796" cy="2710079"/>
      </dsp:txXfrm>
    </dsp:sp>
    <dsp:sp modelId="{BDBDF9E5-F8DD-4F80-8B30-8286E499DF03}">
      <dsp:nvSpPr>
        <dsp:cNvPr id="0" name=""/>
        <dsp:cNvSpPr/>
      </dsp:nvSpPr>
      <dsp:spPr>
        <a:xfrm>
          <a:off x="2771632" y="303380"/>
          <a:ext cx="2305606" cy="1668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6EC528-3E58-45C3-B220-97695412D070}">
      <dsp:nvSpPr>
        <dsp:cNvPr id="0" name=""/>
        <dsp:cNvSpPr/>
      </dsp:nvSpPr>
      <dsp:spPr>
        <a:xfrm rot="10800000">
          <a:off x="2771632" y="2275351"/>
          <a:ext cx="2305606" cy="278098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t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4400" kern="1200" dirty="0" smtClean="0"/>
            <a:t>24% 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kern="1200" dirty="0" smtClean="0"/>
            <a:t>планшет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16% </a:t>
          </a:r>
          <a:r>
            <a:rPr lang="ru-RU" sz="2000" kern="1200" dirty="0" smtClean="0"/>
            <a:t>смартфон</a:t>
          </a:r>
          <a:endParaRPr lang="ru-RU" sz="2000" kern="1200" dirty="0"/>
        </a:p>
      </dsp:txBody>
      <dsp:txXfrm rot="10800000">
        <a:off x="2842537" y="2275351"/>
        <a:ext cx="2163796" cy="2710079"/>
      </dsp:txXfrm>
    </dsp:sp>
    <dsp:sp modelId="{5A7E2937-D13E-4EA2-A2BF-BB5515C434A4}">
      <dsp:nvSpPr>
        <dsp:cNvPr id="0" name=""/>
        <dsp:cNvSpPr/>
      </dsp:nvSpPr>
      <dsp:spPr>
        <a:xfrm>
          <a:off x="5307799" y="303380"/>
          <a:ext cx="2305606" cy="16685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8BDEA7-C27D-4450-95AD-8332F6A0E7DE}">
      <dsp:nvSpPr>
        <dsp:cNvPr id="0" name=""/>
        <dsp:cNvSpPr/>
      </dsp:nvSpPr>
      <dsp:spPr>
        <a:xfrm rot="10800000">
          <a:off x="5307799" y="2275351"/>
          <a:ext cx="2305606" cy="2780984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90%</a:t>
          </a:r>
          <a:endParaRPr lang="ru-RU" sz="4400" kern="1200" dirty="0"/>
        </a:p>
      </dsp:txBody>
      <dsp:txXfrm rot="10800000">
        <a:off x="5378704" y="2275351"/>
        <a:ext cx="2163796" cy="27100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2E030-DB4B-49B7-91B5-EBDBE0E907F6}">
      <dsp:nvSpPr>
        <dsp:cNvPr id="0" name=""/>
        <dsp:cNvSpPr/>
      </dsp:nvSpPr>
      <dsp:spPr>
        <a:xfrm>
          <a:off x="2217" y="745198"/>
          <a:ext cx="1897228" cy="18972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6FEBAD-02FA-4B9D-9CE5-5A587C3ECE43}">
      <dsp:nvSpPr>
        <dsp:cNvPr id="0" name=""/>
        <dsp:cNvSpPr/>
      </dsp:nvSpPr>
      <dsp:spPr>
        <a:xfrm>
          <a:off x="311069" y="1883535"/>
          <a:ext cx="1897228" cy="189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Возможность выбора</a:t>
          </a:r>
          <a:endParaRPr lang="ru-RU" sz="2000" kern="1200" dirty="0"/>
        </a:p>
      </dsp:txBody>
      <dsp:txXfrm>
        <a:off x="311069" y="1883535"/>
        <a:ext cx="1897228" cy="1897228"/>
      </dsp:txXfrm>
    </dsp:sp>
    <dsp:sp modelId="{D9B82978-9984-453D-BF7A-06FAB9FC5387}">
      <dsp:nvSpPr>
        <dsp:cNvPr id="0" name=""/>
        <dsp:cNvSpPr/>
      </dsp:nvSpPr>
      <dsp:spPr>
        <a:xfrm>
          <a:off x="2264894" y="1465874"/>
          <a:ext cx="365448" cy="45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264894" y="1465874"/>
        <a:ext cx="365448" cy="455877"/>
      </dsp:txXfrm>
    </dsp:sp>
    <dsp:sp modelId="{D2BB1480-2F35-4991-A36C-B54B1634CBA5}">
      <dsp:nvSpPr>
        <dsp:cNvPr id="0" name=""/>
        <dsp:cNvSpPr/>
      </dsp:nvSpPr>
      <dsp:spPr>
        <a:xfrm>
          <a:off x="2943583" y="745198"/>
          <a:ext cx="1897228" cy="18972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25BA61-EF1A-4486-8DE7-A21E2F4E8C38}">
      <dsp:nvSpPr>
        <dsp:cNvPr id="0" name=""/>
        <dsp:cNvSpPr/>
      </dsp:nvSpPr>
      <dsp:spPr>
        <a:xfrm>
          <a:off x="3116080" y="1883535"/>
          <a:ext cx="2169935" cy="189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Положительное отношение</a:t>
          </a:r>
          <a:endParaRPr lang="ru-RU" sz="2000" kern="1200" dirty="0"/>
        </a:p>
      </dsp:txBody>
      <dsp:txXfrm>
        <a:off x="3116080" y="1883535"/>
        <a:ext cx="2169935" cy="1897228"/>
      </dsp:txXfrm>
    </dsp:sp>
    <dsp:sp modelId="{F4A9BE69-1709-4DD8-AA45-A85E968BFD03}">
      <dsp:nvSpPr>
        <dsp:cNvPr id="0" name=""/>
        <dsp:cNvSpPr/>
      </dsp:nvSpPr>
      <dsp:spPr>
        <a:xfrm>
          <a:off x="5253983" y="1465874"/>
          <a:ext cx="413171" cy="455877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253983" y="1465874"/>
        <a:ext cx="413171" cy="455877"/>
      </dsp:txXfrm>
    </dsp:sp>
    <dsp:sp modelId="{6F016298-C2DA-40A0-B2FF-3321722E447B}">
      <dsp:nvSpPr>
        <dsp:cNvPr id="0" name=""/>
        <dsp:cNvSpPr/>
      </dsp:nvSpPr>
      <dsp:spPr>
        <a:xfrm>
          <a:off x="6021302" y="745198"/>
          <a:ext cx="1897228" cy="18972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6D1EC1-7315-4B87-BD4C-CEFCDAAD49D9}">
      <dsp:nvSpPr>
        <dsp:cNvPr id="0" name=""/>
        <dsp:cNvSpPr/>
      </dsp:nvSpPr>
      <dsp:spPr>
        <a:xfrm>
          <a:off x="6330153" y="1883535"/>
          <a:ext cx="1897228" cy="189722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Личная цель (открытый вопрос)</a:t>
          </a:r>
        </a:p>
      </dsp:txBody>
      <dsp:txXfrm>
        <a:off x="6330153" y="1883535"/>
        <a:ext cx="1897228" cy="18972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C5F97-1F84-4F5A-A06D-73AA32082569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E2BBA-EDF9-43C5-A3BD-010BB18296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9316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9247D4-827F-401A-BD4C-292499581922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750" y="4689475"/>
            <a:ext cx="5335588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8250" y="9377363"/>
            <a:ext cx="288925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9EB3C1-D572-4598-BB02-91C9947892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mri.org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Современные дети — самая многочисленная (22,6 млн.) и самая </a:t>
            </a:r>
            <a:r>
              <a:rPr lang="ru-RU" dirty="0" err="1" smtClean="0"/>
              <a:t>медийная</a:t>
            </a:r>
            <a:r>
              <a:rPr lang="ru-RU" dirty="0" smtClean="0"/>
              <a:t> часть социума, значительно опережающая по </a:t>
            </a:r>
            <a:r>
              <a:rPr lang="ru-RU" dirty="0" err="1" smtClean="0"/>
              <a:t>медиапотреблению</a:t>
            </a:r>
            <a:r>
              <a:rPr lang="ru-RU" dirty="0" smtClean="0"/>
              <a:t> подростков и молодежь.</a:t>
            </a:r>
          </a:p>
          <a:p>
            <a:endParaRPr lang="ru-RU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Источник: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www.momri.org</a:t>
            </a:r>
            <a:endParaRPr lang="ru-RU" dirty="0" smtClean="0"/>
          </a:p>
          <a:p>
            <a:r>
              <a:rPr lang="ru-RU" b="1" dirty="0" smtClean="0"/>
              <a:t>ИНСТИТУТ СОВРЕМЕННЫХ МЕДИА (MOMRI)</a:t>
            </a:r>
            <a:r>
              <a:rPr lang="ru-RU" dirty="0" smtClean="0"/>
              <a:t>, исследовательская и экспертная организация, специализирующаяся на изучении СМИ и </a:t>
            </a:r>
            <a:r>
              <a:rPr lang="ru-RU" dirty="0" err="1" smtClean="0"/>
              <a:t>медиапотребления</a:t>
            </a:r>
            <a:r>
              <a:rPr lang="ru-RU" dirty="0" smtClean="0"/>
              <a:t> населения России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Родители, независимо от уровня дохода, обеспечивают детям</a:t>
            </a:r>
            <a:r>
              <a:rPr lang="en-US" dirty="0" smtClean="0"/>
              <a:t> (</a:t>
            </a:r>
            <a:r>
              <a:rPr lang="ru-RU" dirty="0" smtClean="0"/>
              <a:t>от</a:t>
            </a:r>
            <a:r>
              <a:rPr lang="en-US" dirty="0" smtClean="0"/>
              <a:t> 0 </a:t>
            </a:r>
            <a:r>
              <a:rPr lang="ru-RU" dirty="0" smtClean="0"/>
              <a:t>до</a:t>
            </a:r>
            <a:r>
              <a:rPr lang="en-US" dirty="0" smtClean="0"/>
              <a:t> 12</a:t>
            </a:r>
            <a:r>
              <a:rPr lang="ru-RU" dirty="0" smtClean="0"/>
              <a:t> лет)</a:t>
            </a:r>
            <a:r>
              <a:rPr lang="en-US" dirty="0" smtClean="0"/>
              <a:t> </a:t>
            </a:r>
            <a:r>
              <a:rPr lang="ru-RU" dirty="0" smtClean="0"/>
              <a:t>ежедневный доступ к современным </a:t>
            </a:r>
            <a:r>
              <a:rPr lang="ru-RU" dirty="0" err="1" smtClean="0"/>
              <a:t>медиа</a:t>
            </a:r>
            <a:r>
              <a:rPr lang="ru-RU" dirty="0" smtClean="0"/>
              <a:t>: теперь более половины детей от рождения до 12 лет имеют возможность использовать смартфон или планшет родителей (59%).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Собственные цифровые устройства, в том числе мобильные, появляются у детей как никогда рано: в возрасте до 3 лет каждый 10-й ребенок является обладателем собственного </a:t>
            </a:r>
            <a:r>
              <a:rPr lang="ru-RU" dirty="0" err="1" smtClean="0"/>
              <a:t>гаджета</a:t>
            </a:r>
            <a:r>
              <a:rPr lang="ru-RU" dirty="0" smtClean="0"/>
              <a:t>. Покупка планшета или смартфона для ребенка в дошкольном возрасте воспринимается родителями как естественная (планшет или смартфон в России имеют дети в возрасте 4–7 лет – 24% и 16% соответственно).</a:t>
            </a:r>
          </a:p>
          <a:p>
            <a:r>
              <a:rPr lang="ru-RU" dirty="0" smtClean="0"/>
              <a:t>К 10 годам 9 из 10 детей имеют собственный планшет или телефон либо оба устройства сразу.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Сперва дети чаще выходят в интернет при участии родителей, смотрят </a:t>
            </a:r>
            <a:r>
              <a:rPr lang="ru-RU" dirty="0" err="1" smtClean="0"/>
              <a:t>видеоконтент</a:t>
            </a:r>
            <a:r>
              <a:rPr lang="ru-RU" dirty="0" smtClean="0"/>
              <a:t> вместе, но уже в дошкольном возрасте могут выходить в сеть и самостоятельно. </a:t>
            </a:r>
          </a:p>
          <a:p>
            <a:r>
              <a:rPr lang="ru-RU" dirty="0" smtClean="0"/>
              <a:t>Те, кто не умеют писать, используют голосовой поиск (2+) или запоминают последовательность действий. </a:t>
            </a:r>
          </a:p>
          <a:p>
            <a:r>
              <a:rPr lang="ru-RU" dirty="0" smtClean="0"/>
              <a:t>Дети скачивают и открывают приложения и игры, смотрят мультфильмы и ролики на </a:t>
            </a:r>
            <a:r>
              <a:rPr lang="ru-RU" dirty="0" err="1" smtClean="0"/>
              <a:t>YouTube</a:t>
            </a:r>
            <a:r>
              <a:rPr lang="ru-RU" dirty="0" smtClean="0"/>
              <a:t>, слушают музыку, используют </a:t>
            </a:r>
            <a:r>
              <a:rPr lang="ru-RU" dirty="0" err="1" smtClean="0"/>
              <a:t>мессенджеры</a:t>
            </a:r>
            <a:r>
              <a:rPr lang="ru-RU" dirty="0" smtClean="0"/>
              <a:t>, </a:t>
            </a:r>
          </a:p>
          <a:p>
            <a:r>
              <a:rPr lang="ru-RU" dirty="0" smtClean="0"/>
              <a:t>К младшему подростковому возрасту начинают общаться в социальных сетях, оформлять подписки и активнее смотреть </a:t>
            </a:r>
            <a:r>
              <a:rPr lang="ru-RU" dirty="0" err="1" smtClean="0"/>
              <a:t>влоги</a:t>
            </a:r>
            <a:r>
              <a:rPr lang="ru-RU" dirty="0" smtClean="0"/>
              <a:t>, играть по сети, совершать покупки онлайн.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данный момент сохраняется высокий уровень тревожности и отмечается дефицит осведомленности родителей и педагогов и </a:t>
            </a:r>
            <a:r>
              <a:rPr lang="ru-RU" dirty="0" err="1" smtClean="0"/>
              <a:t>медиакомпетенции</a:t>
            </a:r>
            <a:r>
              <a:rPr lang="ru-RU" dirty="0" smtClean="0"/>
              <a:t> в условиях раннего и интенсивного овладения детьми цифровыми устройствами, которое зачастую происходит без участия взрослого.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err="1" smtClean="0"/>
              <a:t>Медиа</a:t>
            </a:r>
            <a:r>
              <a:rPr lang="ru-RU" dirty="0" smtClean="0"/>
              <a:t> стали весомой частью повседневной жизни детей. Чтобы не потерять контакт с ребенком, эффективно и безопасно использовать широкие возможности, которые предоставляют </a:t>
            </a:r>
            <a:r>
              <a:rPr lang="ru-RU" dirty="0" err="1" smtClean="0"/>
              <a:t>гаджеты</a:t>
            </a:r>
            <a:r>
              <a:rPr lang="ru-RU" dirty="0" smtClean="0"/>
              <a:t> и </a:t>
            </a:r>
            <a:r>
              <a:rPr lang="ru-RU" dirty="0" err="1" smtClean="0"/>
              <a:t>медиа­пространство</a:t>
            </a:r>
            <a:r>
              <a:rPr lang="ru-RU" dirty="0" smtClean="0"/>
              <a:t>, необходимо внимательнее относиться к теме использования интернета и цифровых устройств детьми, развивать направление </a:t>
            </a:r>
            <a:r>
              <a:rPr lang="ru-RU" dirty="0" err="1" smtClean="0"/>
              <a:t>медиа</a:t>
            </a:r>
            <a:r>
              <a:rPr lang="ru-RU" dirty="0" smtClean="0"/>
              <a:t> как совместного досуга родителей с детьми, а также насыщать событиями жизнь ребенка.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100" dirty="0" smtClean="0"/>
              <a:t>Интерес возникает лишь в ходе правильно организованной деятельности. </a:t>
            </a:r>
          </a:p>
          <a:p>
            <a:pPr>
              <a:buNone/>
            </a:pPr>
            <a:r>
              <a:rPr lang="ru-RU" sz="1100" b="1" dirty="0" smtClean="0"/>
              <a:t>I. Подготовка почвы для интереса:</a:t>
            </a:r>
            <a:endParaRPr lang="ru-RU" sz="1100" dirty="0" smtClean="0"/>
          </a:p>
          <a:p>
            <a:pPr>
              <a:buNone/>
            </a:pPr>
            <a:r>
              <a:rPr lang="ru-RU" sz="1100" dirty="0" smtClean="0"/>
              <a:t>а) подготовка внешней почвы для воспитания интереса: организация жизни и создание благоприятных условий, способствующих возникновению потребности в данном объекте или в данной деятельности у данной личности; </a:t>
            </a:r>
          </a:p>
          <a:p>
            <a:pPr>
              <a:buNone/>
            </a:pPr>
            <a:r>
              <a:rPr lang="ru-RU" sz="1100" dirty="0" smtClean="0"/>
              <a:t>б) подготовка внутренней почвы предполагает усвоение известных знаний, умений, наличной общей опознавательной направленности. </a:t>
            </a:r>
          </a:p>
          <a:p>
            <a:pPr>
              <a:buNone/>
            </a:pPr>
            <a:r>
              <a:rPr lang="ru-RU" sz="1100" b="1" dirty="0" smtClean="0"/>
              <a:t>II. Создание положительного отношения к предмету и к деятельности</a:t>
            </a:r>
            <a:r>
              <a:rPr lang="ru-RU" sz="1100" dirty="0" smtClean="0"/>
              <a:t> и перевод </a:t>
            </a:r>
            <a:r>
              <a:rPr lang="ru-RU" sz="1100" dirty="0" err="1" smtClean="0"/>
              <a:t>смыслообразующих</a:t>
            </a:r>
            <a:r>
              <a:rPr lang="ru-RU" sz="1100" dirty="0" smtClean="0"/>
              <a:t>, отдаленных мотивов в более близкие, реально действующие. Это отношение не является еще интересом в подлинном смысле слова, но является психологической предпосылкой интереса; оно подготавливает переход от внешне обусловленной потребности в деятельности (нужно, следует) к потребности, принятой ребенком. </a:t>
            </a:r>
          </a:p>
          <a:p>
            <a:pPr>
              <a:buNone/>
            </a:pPr>
            <a:r>
              <a:rPr lang="ru-RU" sz="1100" b="1" dirty="0" smtClean="0"/>
              <a:t>III. Организация систематической поисковой деятельности</a:t>
            </a:r>
            <a:r>
              <a:rPr lang="ru-RU" sz="1100" dirty="0" smtClean="0"/>
              <a:t>, в недрах которой формируется подлинный интерес, характеризуемый появление познавательного отношения и внутренней мотивации, связанных с выполнением данной деятельности. </a:t>
            </a:r>
          </a:p>
          <a:p>
            <a:pPr>
              <a:buNone/>
            </a:pPr>
            <a:r>
              <a:rPr lang="ru-RU" sz="1100" b="1" dirty="0" smtClean="0"/>
              <a:t>IV. Построение деятельности </a:t>
            </a:r>
            <a:r>
              <a:rPr lang="ru-RU" sz="1100" dirty="0" smtClean="0"/>
              <a:t>с таким расчетом, чтобы в процессе работы возникали все новые вопросы и ставились все новые задачи, которые становились бы неисчерпаемыми на данном занятии. </a:t>
            </a:r>
          </a:p>
          <a:p>
            <a:pPr>
              <a:buNone/>
            </a:pPr>
            <a:r>
              <a:rPr lang="ru-RU" sz="1100" dirty="0" smtClean="0"/>
              <a:t>Два первых момента при формировании стойких интересов приобретают особенно важное значение и занимают самостоятельное большое место; работа по воспитанию отношения занимает длительное время.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9EB3C1-D572-4598-BB02-91C994789292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kolmychevskaiaes\Downloads\кнопка 1-4 (01).jpg"/>
          <p:cNvPicPr>
            <a:picLocks noChangeAspect="1" noChangeArrowheads="1"/>
          </p:cNvPicPr>
          <p:nvPr userDrawn="1"/>
        </p:nvPicPr>
        <p:blipFill>
          <a:blip r:embed="rId2" cstate="print"/>
          <a:srcRect l="3005" t="52006" r="12333" b="7742"/>
          <a:stretch>
            <a:fillRect/>
          </a:stretch>
        </p:blipFill>
        <p:spPr bwMode="auto">
          <a:xfrm>
            <a:off x="0" y="-387424"/>
            <a:ext cx="9144000" cy="72454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bg1"/>
          </a:solidFill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C:\Users\kolmychevskaiaes\Desktop\лого вилка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0432" y="6165304"/>
            <a:ext cx="576064" cy="590835"/>
          </a:xfrm>
          <a:prstGeom prst="rect">
            <a:avLst/>
          </a:prstGeom>
          <a:noFill/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443" y="373014"/>
            <a:ext cx="8594739" cy="59054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44" y="6224516"/>
            <a:ext cx="654460" cy="496959"/>
          </a:xfrm>
          <a:prstGeom prst="rect">
            <a:avLst/>
          </a:prstGeom>
        </p:spPr>
      </p:pic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230443" y="1150375"/>
            <a:ext cx="8603840" cy="48646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84903" y="6296906"/>
            <a:ext cx="5361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Международная конференция по новым образовательным технологиям</a:t>
            </a:r>
            <a:endParaRPr lang="ru-RU" sz="16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6319684" y="6296906"/>
            <a:ext cx="2514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dirty="0" smtClean="0">
                <a:solidFill>
                  <a:schemeClr val="bg1">
                    <a:lumMod val="65000"/>
                  </a:schemeClr>
                </a:solidFill>
              </a:rPr>
              <a:t>Томск, 30 мая - 1 июня</a:t>
            </a:r>
            <a:endParaRPr lang="ru-RU" dirty="0"/>
          </a:p>
        </p:txBody>
      </p:sp>
      <p:pic>
        <p:nvPicPr>
          <p:cNvPr id="8" name="Picture 2" descr="L:\фото для сайта нто\1200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7288" y="220171"/>
            <a:ext cx="648644" cy="864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71851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2" descr="C:\Users\kolmychevskaiaes\Desktop\лого вилка.PNG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60432" y="6165304"/>
            <a:ext cx="576064" cy="590835"/>
          </a:xfrm>
          <a:prstGeom prst="rect">
            <a:avLst/>
          </a:prstGeom>
          <a:noFill/>
        </p:spPr>
      </p:pic>
      <p:pic>
        <p:nvPicPr>
          <p:cNvPr id="1026" name="Picture 2" descr="L:\фото для сайта нто\1200.png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100392" y="188640"/>
            <a:ext cx="864859" cy="864096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eti.susu.ru/" TargetMode="External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kolmychevskaiaes@susu.ru" TargetMode="External"/><Relationship Id="rId5" Type="http://schemas.openxmlformats.org/officeDocument/2006/relationships/hyperlink" Target="https://vk.com/deti.susu" TargetMode="External"/><Relationship Id="rId4" Type="http://schemas.openxmlformats.org/officeDocument/2006/relationships/hyperlink" Target="https://www.youtube.com/c/&#1044;&#1077;&#1090;&#1089;&#1082;&#1080;&#1081;&#1048;&#1085;&#1090;&#1077;&#1088;&#1085;&#1077;&#1090;&#1059;&#1085;&#1080;&#1074;&#1077;&#1088;&#1089;&#1080;&#1090;&#1077;&#1090;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2130425"/>
            <a:ext cx="7560840" cy="1470025"/>
          </a:xfrm>
        </p:spPr>
        <p:txBody>
          <a:bodyPr>
            <a:normAutofit fontScale="90000"/>
          </a:bodyPr>
          <a:lstStyle/>
          <a:p>
            <a:r>
              <a:rPr lang="ru-RU" sz="4400" dirty="0" err="1" smtClean="0"/>
              <a:t>Видеоконтент</a:t>
            </a:r>
            <a:r>
              <a:rPr lang="ru-RU" sz="4400" dirty="0" smtClean="0"/>
              <a:t> как средство формирования познавательной активности учащихся	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379712" y="4459560"/>
            <a:ext cx="5576664" cy="1345704"/>
          </a:xfrm>
        </p:spPr>
        <p:txBody>
          <a:bodyPr>
            <a:normAutofit/>
          </a:bodyPr>
          <a:lstStyle/>
          <a:p>
            <a:pPr algn="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Елена Сергеевна Колмычевская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1600" dirty="0" smtClean="0"/>
              <a:t>директор образовательного центра </a:t>
            </a:r>
          </a:p>
          <a:p>
            <a:pPr algn="r"/>
            <a:r>
              <a:rPr lang="ru-RU" sz="1600" dirty="0" smtClean="0"/>
              <a:t>«Детский интернет-университет»</a:t>
            </a:r>
          </a:p>
          <a:p>
            <a:pPr algn="r"/>
            <a:r>
              <a:rPr lang="ru-RU" sz="1600" dirty="0" smtClean="0"/>
              <a:t>Института открытого и дистанционного образования ЮУрГУ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152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Роль </a:t>
            </a:r>
            <a:r>
              <a:rPr lang="ru-RU" dirty="0" err="1" smtClean="0"/>
              <a:t>видеоконтента</a:t>
            </a:r>
            <a:r>
              <a:rPr lang="ru-RU" dirty="0" smtClean="0"/>
              <a:t> в формировании познавательной активности</a:t>
            </a: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41277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авая фигурная скобка 4"/>
          <p:cNvSpPr/>
          <p:nvPr/>
        </p:nvSpPr>
        <p:spPr>
          <a:xfrm rot="5400000">
            <a:off x="2987824" y="2521496"/>
            <a:ext cx="576064" cy="5760640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авая фигурная скобка 5"/>
          <p:cNvSpPr/>
          <p:nvPr/>
        </p:nvSpPr>
        <p:spPr>
          <a:xfrm rot="5400000">
            <a:off x="7380312" y="4105672"/>
            <a:ext cx="576064" cy="2592288"/>
          </a:xfrm>
          <a:prstGeom prst="rightBrac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87624" y="5689848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Педагог-навигатор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84" y="5589240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Педагог-организатор исследовательской деятельности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чего выбрать?</a:t>
            </a:r>
            <a:endParaRPr lang="ru-RU" dirty="0"/>
          </a:p>
        </p:txBody>
      </p:sp>
      <p:pic>
        <p:nvPicPr>
          <p:cNvPr id="4098" name="Picture 2" descr="https://yt3.ggpht.com/a-/AAuE7mDMrJMr8OD8DvB1H6vBERLDZPde1SDy1T0JOA=s176-c-k-c0x00ffffff-no-rj-m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933056"/>
            <a:ext cx="882402" cy="882403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564904"/>
            <a:ext cx="3744416" cy="824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3933056"/>
            <a:ext cx="34099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412776"/>
            <a:ext cx="2705100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1484784"/>
            <a:ext cx="26384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2636912"/>
            <a:ext cx="3017252" cy="65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378904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71600" y="5229200"/>
            <a:ext cx="29813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5229200"/>
            <a:ext cx="2438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3122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Цель «Детского интернет-университета»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создание условий для развития системы дополнительного образования детей за счет использования дистанционных технологий                 и привлечения к разработке образовательных программ предприятий региона</a:t>
            </a:r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Принципы проекта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78045" y="4088176"/>
            <a:ext cx="18900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открытость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510072" y="4108652"/>
            <a:ext cx="2053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доступность</a:t>
            </a:r>
            <a:endParaRPr lang="ru-RU" sz="2800" dirty="0"/>
          </a:p>
        </p:txBody>
      </p:sp>
      <p:pic>
        <p:nvPicPr>
          <p:cNvPr id="8" name="Picture 2" descr="P:\Дизайн и реклама\Ролики\Сам себе педдизайнер\Рисунки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060848"/>
            <a:ext cx="1778118" cy="2146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26" t="16420" r="24380" b="13435"/>
          <a:stretch/>
        </p:blipFill>
        <p:spPr bwMode="auto">
          <a:xfrm>
            <a:off x="3563888" y="2348880"/>
            <a:ext cx="1728192" cy="170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/>
          <p:nvPr/>
        </p:nvGrpSpPr>
        <p:grpSpPr>
          <a:xfrm>
            <a:off x="899592" y="2276872"/>
            <a:ext cx="1067226" cy="1576019"/>
            <a:chOff x="808449" y="1748579"/>
            <a:chExt cx="1225646" cy="2057029"/>
          </a:xfrm>
        </p:grpSpPr>
        <p:grpSp>
          <p:nvGrpSpPr>
            <p:cNvPr id="4" name="Группа 19"/>
            <p:cNvGrpSpPr/>
            <p:nvPr/>
          </p:nvGrpSpPr>
          <p:grpSpPr>
            <a:xfrm>
              <a:off x="935596" y="2282329"/>
              <a:ext cx="1098499" cy="918103"/>
              <a:chOff x="7308305" y="2199134"/>
              <a:chExt cx="1224136" cy="918103"/>
            </a:xfrm>
          </p:grpSpPr>
          <p:pic>
            <p:nvPicPr>
              <p:cNvPr id="13" name="Рисунок 9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08305" y="2199134"/>
                <a:ext cx="1224136" cy="918103"/>
              </a:xfrm>
              <a:prstGeom prst="rect">
                <a:avLst/>
              </a:prstGeom>
            </p:spPr>
          </p:pic>
          <p:sp>
            <p:nvSpPr>
              <p:cNvPr id="14" name="Овал 13"/>
              <p:cNvSpPr/>
              <p:nvPr/>
            </p:nvSpPr>
            <p:spPr>
              <a:xfrm>
                <a:off x="8136342" y="2636912"/>
                <a:ext cx="396098" cy="43204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8100392" y="2780928"/>
                <a:ext cx="72008" cy="21602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8449" y="1748579"/>
              <a:ext cx="1225646" cy="2057029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7096912" y="4100350"/>
            <a:ext cx="1229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польза</a:t>
            </a:r>
            <a:endParaRPr lang="ru-RU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508104" y="2852936"/>
            <a:ext cx="1440160" cy="1224136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5148064" y="1988840"/>
            <a:ext cx="1440160" cy="115212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835696" y="2852936"/>
            <a:ext cx="1728192" cy="151216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3275856" y="2348880"/>
            <a:ext cx="2448272" cy="244827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4860032" y="1772816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Социальные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сети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187624" y="1556792"/>
            <a:ext cx="6624736" cy="432048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Организация деятельности ДИУ</a:t>
            </a:r>
            <a:endParaRPr lang="ru-RU" dirty="0"/>
          </a:p>
        </p:txBody>
      </p:sp>
      <p:sp>
        <p:nvSpPr>
          <p:cNvPr id="8" name="Стрелка вправо 7"/>
          <p:cNvSpPr/>
          <p:nvPr/>
        </p:nvSpPr>
        <p:spPr>
          <a:xfrm rot="1993796">
            <a:off x="91845" y="665423"/>
            <a:ext cx="1776230" cy="2741181"/>
          </a:xfrm>
          <a:prstGeom prst="rightArrow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2556402">
            <a:off x="7383823" y="4186023"/>
            <a:ext cx="1368152" cy="2404625"/>
          </a:xfrm>
          <a:prstGeom prst="rightArrow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5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9813075">
            <a:off x="398320" y="4186046"/>
            <a:ext cx="1368152" cy="2404625"/>
          </a:xfrm>
          <a:prstGeom prst="rightArrow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8646824">
            <a:off x="7276978" y="938100"/>
            <a:ext cx="1686159" cy="2404625"/>
          </a:xfrm>
          <a:prstGeom prst="rightArrow">
            <a:avLst/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5085184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4"/>
                </a:solidFill>
              </a:rPr>
              <a:t>Дети и их родители</a:t>
            </a:r>
            <a:endParaRPr lang="ru-RU" b="1" dirty="0">
              <a:solidFill>
                <a:schemeClr val="accent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08520" y="1700808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Образовательные организации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80312" y="1700808"/>
            <a:ext cx="1691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3"/>
                </a:solidFill>
              </a:rPr>
              <a:t>Организации и предприятия региона</a:t>
            </a:r>
            <a:endParaRPr lang="ru-RU" b="1" dirty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4328" y="508518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Студенты и аспиранты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03848" y="2132856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Интернет-площадка</a:t>
            </a:r>
          </a:p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(сайт)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75656" y="2780928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Учебный портал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56176" y="393305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 smtClean="0">
                <a:solidFill>
                  <a:schemeClr val="tx2">
                    <a:lumMod val="50000"/>
                  </a:schemeClr>
                </a:solidFill>
              </a:rPr>
              <a:t>YouTube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22" name="Прямая соединительная линия 21"/>
          <p:cNvCxnSpPr>
            <a:stCxn id="3" idx="0"/>
            <a:endCxn id="3" idx="4"/>
          </p:cNvCxnSpPr>
          <p:nvPr/>
        </p:nvCxnSpPr>
        <p:spPr>
          <a:xfrm>
            <a:off x="4499992" y="2348880"/>
            <a:ext cx="0" cy="24482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>
            <a:stCxn id="3" idx="2"/>
            <a:endCxn id="3" idx="6"/>
          </p:cNvCxnSpPr>
          <p:nvPr/>
        </p:nvCxnSpPr>
        <p:spPr>
          <a:xfrm>
            <a:off x="3275856" y="3573016"/>
            <a:ext cx="24482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195736" y="3501008"/>
            <a:ext cx="9361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Обучение по открытым программам ДО для детей и педагогов</a:t>
            </a:r>
            <a:endParaRPr lang="ru-RU" sz="1000" dirty="0"/>
          </a:p>
        </p:txBody>
      </p:sp>
      <p:sp>
        <p:nvSpPr>
          <p:cNvPr id="40" name="TextBox 39"/>
          <p:cNvSpPr txBox="1"/>
          <p:nvPr/>
        </p:nvSpPr>
        <p:spPr>
          <a:xfrm>
            <a:off x="5724128" y="3212976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Учебные и просветительские видеоматериалы</a:t>
            </a:r>
            <a:endParaRPr lang="ru-RU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5364088" y="2276872"/>
            <a:ext cx="12241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Освещение мероприятий проекта</a:t>
            </a:r>
            <a:endParaRPr lang="ru-RU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3851920" y="3429000"/>
            <a:ext cx="1440160" cy="24622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Каталог программ ДО</a:t>
            </a:r>
            <a:endParaRPr lang="ru-RU" sz="1000" dirty="0"/>
          </a:p>
        </p:txBody>
      </p:sp>
      <p:sp>
        <p:nvSpPr>
          <p:cNvPr id="46" name="TextBox 45"/>
          <p:cNvSpPr txBox="1"/>
          <p:nvPr/>
        </p:nvSpPr>
        <p:spPr>
          <a:xfrm>
            <a:off x="3635896" y="3717032"/>
            <a:ext cx="10081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accent4"/>
                </a:solidFill>
              </a:rPr>
              <a:t>*Конкурсы</a:t>
            </a:r>
          </a:p>
          <a:p>
            <a:r>
              <a:rPr lang="ru-RU" sz="1000" dirty="0" smtClean="0">
                <a:solidFill>
                  <a:schemeClr val="accent4"/>
                </a:solidFill>
              </a:rPr>
              <a:t>*Учебный контент</a:t>
            </a:r>
          </a:p>
          <a:p>
            <a:r>
              <a:rPr lang="ru-RU" sz="1000" dirty="0" smtClean="0">
                <a:solidFill>
                  <a:schemeClr val="accent4"/>
                </a:solidFill>
              </a:rPr>
              <a:t>*Расписание мероприятий</a:t>
            </a:r>
            <a:endParaRPr lang="ru-RU" sz="1000" dirty="0">
              <a:solidFill>
                <a:schemeClr val="accent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499992" y="278092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accent3"/>
                </a:solidFill>
              </a:rPr>
              <a:t>*Совместные проекты</a:t>
            </a:r>
            <a:endParaRPr lang="ru-RU" sz="1000" dirty="0">
              <a:solidFill>
                <a:schemeClr val="accent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72000" y="3717032"/>
            <a:ext cx="10081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chemeClr val="accent5"/>
                </a:solidFill>
              </a:rPr>
              <a:t>*Апробация  и размещение программ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563888" y="2636912"/>
            <a:ext cx="1008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C00000"/>
                </a:solidFill>
              </a:rPr>
              <a:t>*Обмен опытом</a:t>
            </a:r>
          </a:p>
          <a:p>
            <a:r>
              <a:rPr lang="ru-RU" sz="1000" dirty="0" smtClean="0">
                <a:solidFill>
                  <a:srgbClr val="C00000"/>
                </a:solidFill>
              </a:rPr>
              <a:t>*Конкурсы</a:t>
            </a:r>
          </a:p>
          <a:p>
            <a:r>
              <a:rPr lang="ru-RU" sz="1000" dirty="0" smtClean="0">
                <a:solidFill>
                  <a:srgbClr val="C00000"/>
                </a:solidFill>
              </a:rPr>
              <a:t>*Размещение программ</a:t>
            </a:r>
          </a:p>
          <a:p>
            <a:endParaRPr lang="ru-RU" sz="1000" dirty="0">
              <a:solidFill>
                <a:srgbClr val="C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23728" y="2996952"/>
            <a:ext cx="122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/>
              <a:t>Пополнение банка программ ДО</a:t>
            </a:r>
            <a:endParaRPr lang="ru-RU" sz="1000" dirty="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835696" y="3429000"/>
            <a:ext cx="144016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/>
          <p:nvPr/>
        </p:nvCxnSpPr>
        <p:spPr>
          <a:xfrm flipH="1">
            <a:off x="2915816" y="3573016"/>
            <a:ext cx="936104" cy="21602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hape 61"/>
          <p:cNvCxnSpPr>
            <a:endCxn id="53" idx="0"/>
          </p:cNvCxnSpPr>
          <p:nvPr/>
        </p:nvCxnSpPr>
        <p:spPr>
          <a:xfrm>
            <a:off x="1763688" y="2060848"/>
            <a:ext cx="972108" cy="936104"/>
          </a:xfrm>
          <a:prstGeom prst="curvedConnector2">
            <a:avLst/>
          </a:prstGeom>
          <a:ln w="28575">
            <a:solidFill>
              <a:schemeClr val="accent2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hape 63"/>
          <p:cNvCxnSpPr>
            <a:endCxn id="53" idx="0"/>
          </p:cNvCxnSpPr>
          <p:nvPr/>
        </p:nvCxnSpPr>
        <p:spPr>
          <a:xfrm rot="10800000" flipV="1">
            <a:off x="2735796" y="1412776"/>
            <a:ext cx="4644516" cy="1584176"/>
          </a:xfrm>
          <a:prstGeom prst="curvedConnector2">
            <a:avLst/>
          </a:prstGeom>
          <a:ln w="19050">
            <a:solidFill>
              <a:schemeClr val="accent3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hape 67"/>
          <p:cNvCxnSpPr>
            <a:endCxn id="6" idx="0"/>
          </p:cNvCxnSpPr>
          <p:nvPr/>
        </p:nvCxnSpPr>
        <p:spPr>
          <a:xfrm rot="10800000">
            <a:off x="2699792" y="2852936"/>
            <a:ext cx="5112568" cy="2016224"/>
          </a:xfrm>
          <a:prstGeom prst="curvedConnector4">
            <a:avLst>
              <a:gd name="adj1" fmla="val 7404"/>
              <a:gd name="adj2" fmla="val 176716"/>
            </a:avLst>
          </a:prstGeom>
          <a:ln w="19050">
            <a:solidFill>
              <a:schemeClr val="accent5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hape 85"/>
          <p:cNvCxnSpPr>
            <a:stCxn id="10" idx="3"/>
            <a:endCxn id="39" idx="2"/>
          </p:cNvCxnSpPr>
          <p:nvPr/>
        </p:nvCxnSpPr>
        <p:spPr>
          <a:xfrm flipV="1">
            <a:off x="1676120" y="4362782"/>
            <a:ext cx="987668" cy="685795"/>
          </a:xfrm>
          <a:prstGeom prst="curvedConnector2">
            <a:avLst/>
          </a:prstGeom>
          <a:ln w="19050">
            <a:solidFill>
              <a:schemeClr val="accent4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hape 87"/>
          <p:cNvCxnSpPr>
            <a:endCxn id="39" idx="2"/>
          </p:cNvCxnSpPr>
          <p:nvPr/>
        </p:nvCxnSpPr>
        <p:spPr>
          <a:xfrm>
            <a:off x="539552" y="3068960"/>
            <a:ext cx="2124236" cy="1293822"/>
          </a:xfrm>
          <a:prstGeom prst="curvedConnector4">
            <a:avLst>
              <a:gd name="adj1" fmla="val 23330"/>
              <a:gd name="adj2" fmla="val 117669"/>
            </a:avLst>
          </a:prstGeom>
          <a:ln w="1905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hape 95"/>
          <p:cNvCxnSpPr>
            <a:endCxn id="6" idx="4"/>
          </p:cNvCxnSpPr>
          <p:nvPr/>
        </p:nvCxnSpPr>
        <p:spPr>
          <a:xfrm rot="10800000">
            <a:off x="2699792" y="4365104"/>
            <a:ext cx="4752528" cy="1296144"/>
          </a:xfrm>
          <a:prstGeom prst="curvedConnector2">
            <a:avLst/>
          </a:prstGeom>
          <a:ln w="19050">
            <a:solidFill>
              <a:schemeClr val="accent5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Реализуемые проекты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7704" y="3717032"/>
            <a:ext cx="26986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Популяризация науки</a:t>
            </a:r>
            <a:endParaRPr lang="ru-RU" b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3356992"/>
            <a:ext cx="27718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Диалог с профессионалами</a:t>
            </a:r>
            <a:endParaRPr lang="en-US" b="1" dirty="0" smtClean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805264"/>
            <a:ext cx="6120679" cy="107721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</a:rPr>
              <a:t>Совместные интерактивные </a:t>
            </a:r>
            <a:r>
              <a:rPr lang="ru-RU" sz="1600" b="1" dirty="0">
                <a:solidFill>
                  <a:schemeClr val="tx2"/>
                </a:solidFill>
              </a:rPr>
              <a:t>научно-популярные проекты </a:t>
            </a:r>
            <a:r>
              <a:rPr lang="ru-RU" sz="1600" b="1" dirty="0" smtClean="0">
                <a:solidFill>
                  <a:schemeClr val="tx2"/>
                </a:solidFill>
              </a:rPr>
              <a:t/>
            </a:r>
            <a:br>
              <a:rPr lang="ru-RU" sz="1600" b="1" dirty="0" smtClean="0">
                <a:solidFill>
                  <a:schemeClr val="tx2"/>
                </a:solidFill>
              </a:rPr>
            </a:br>
            <a:r>
              <a:rPr lang="en-US" sz="1600" dirty="0" smtClean="0"/>
              <a:t>“</a:t>
            </a:r>
            <a:r>
              <a:rPr lang="ru-RU" sz="1600" dirty="0" smtClean="0"/>
              <a:t>Атомный </a:t>
            </a:r>
            <a:r>
              <a:rPr lang="ru-RU" sz="1600" dirty="0"/>
              <a:t>мир на </a:t>
            </a:r>
            <a:r>
              <a:rPr lang="ru-RU" sz="1600" dirty="0" smtClean="0"/>
              <a:t>ладони</a:t>
            </a:r>
            <a:r>
              <a:rPr lang="en-US" sz="1600" dirty="0" smtClean="0"/>
              <a:t>”</a:t>
            </a:r>
            <a:r>
              <a:rPr lang="ru-RU" sz="1600" dirty="0" smtClean="0"/>
              <a:t> (ДИУ, ИЦАЭ г. Челябинска, </a:t>
            </a:r>
            <a:r>
              <a:rPr lang="ru-RU" sz="1600" dirty="0" err="1" smtClean="0"/>
              <a:t>ЮУрГГПУ</a:t>
            </a:r>
            <a:r>
              <a:rPr lang="ru-RU" sz="1600" dirty="0" smtClean="0"/>
              <a:t>)</a:t>
            </a:r>
          </a:p>
          <a:p>
            <a:pPr algn="ctr"/>
            <a:r>
              <a:rPr lang="ru-RU" sz="1600" dirty="0" smtClean="0"/>
              <a:t>Капитан </a:t>
            </a:r>
            <a:r>
              <a:rPr lang="ru-RU" sz="1600" dirty="0" err="1" smtClean="0"/>
              <a:t>Врунгель</a:t>
            </a:r>
            <a:r>
              <a:rPr lang="ru-RU" sz="1600" dirty="0" smtClean="0"/>
              <a:t> – мастер ТРИЗ (ДИУ, Клуб интеллектуальных технологий)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09699" y="6080791"/>
            <a:ext cx="2281868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Саморазвитие</a:t>
            </a:r>
            <a:endParaRPr lang="en-US" dirty="0" smtClean="0"/>
          </a:p>
        </p:txBody>
      </p:sp>
      <p:pic>
        <p:nvPicPr>
          <p:cNvPr id="1027" name="Picture 3" descr="C:\Users\kolmychevskaiaes\Downloads\6 youtube_кто построил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5541" y="4177113"/>
            <a:ext cx="2399273" cy="17511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C:\Users\kolmychevskaiaes\Downloads\hist_02_youtub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445" y="1052736"/>
            <a:ext cx="2245402" cy="15841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 l="16667" t="16667" r="39195" b="39348"/>
          <a:stretch>
            <a:fillRect/>
          </a:stretch>
        </p:blipFill>
        <p:spPr bwMode="auto">
          <a:xfrm>
            <a:off x="3452649" y="4172358"/>
            <a:ext cx="2343487" cy="16044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/>
          <a:srcRect l="16667" t="16667" r="39368" b="39348"/>
          <a:stretch>
            <a:fillRect/>
          </a:stretch>
        </p:blipFill>
        <p:spPr bwMode="auto">
          <a:xfrm>
            <a:off x="4211960" y="1124744"/>
            <a:ext cx="2346857" cy="1606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C:\Users\kolmychevskaiaes\Downloads\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1916832"/>
            <a:ext cx="2304256" cy="1536170"/>
          </a:xfrm>
          <a:prstGeom prst="rect">
            <a:avLst/>
          </a:prstGeom>
          <a:noFill/>
        </p:spPr>
      </p:pic>
      <p:pic>
        <p:nvPicPr>
          <p:cNvPr id="5" name="Picture 4" descr="C:\Users\kolmychevskaiaes\Downloads\Заставки YouTube-20181005T090714Z-001\Заставки YouTube\Урок 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688" y="2348880"/>
            <a:ext cx="2592288" cy="14586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 descr="C:\Users\kolmychevskaiaes\Downloads\7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4149080"/>
            <a:ext cx="2808312" cy="1580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Программы дополнительного образования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39552" y="4149080"/>
            <a:ext cx="3960440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«3 К: эффективный </a:t>
            </a:r>
            <a:r>
              <a:rPr lang="ru-RU" b="1" dirty="0" err="1" smtClean="0">
                <a:solidFill>
                  <a:schemeClr val="tx2"/>
                </a:solidFill>
              </a:rPr>
              <a:t>имиджмейкинг</a:t>
            </a:r>
            <a:r>
              <a:rPr lang="ru-RU" b="1" dirty="0" smtClean="0">
                <a:solidFill>
                  <a:schemeClr val="tx2"/>
                </a:solidFill>
              </a:rPr>
              <a:t> территорий»</a:t>
            </a: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Целевая аудитория: </a:t>
            </a:r>
            <a:r>
              <a:rPr lang="ru-RU" dirty="0" smtClean="0"/>
              <a:t>8-11 класс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Партнер</a:t>
            </a:r>
            <a:r>
              <a:rPr lang="ru-RU" dirty="0" smtClean="0"/>
              <a:t> – Челябинское Отделение ПАО Сбербанк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endParaRPr lang="en-US" dirty="0" smtClean="0"/>
          </a:p>
        </p:txBody>
      </p:sp>
      <p:pic>
        <p:nvPicPr>
          <p:cNvPr id="2050" name="Picture 2" descr="C:\Users\kolmychevskaiaes\Downloads\3К_документы\Имиджмейкинг территори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1772816"/>
            <a:ext cx="3975974" cy="22371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https://deti.susu.ru/wordpress/wp-content/uploads/2018/09/79-1024x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772816"/>
            <a:ext cx="3972949" cy="2234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932040" y="4149080"/>
            <a:ext cx="3960440" cy="203132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«Капитан </a:t>
            </a:r>
            <a:r>
              <a:rPr lang="ru-RU" b="1" dirty="0" err="1" smtClean="0">
                <a:solidFill>
                  <a:schemeClr val="tx2"/>
                </a:solidFill>
              </a:rPr>
              <a:t>Врунгель</a:t>
            </a:r>
            <a:r>
              <a:rPr lang="ru-RU" b="1" dirty="0" smtClean="0">
                <a:solidFill>
                  <a:schemeClr val="tx2"/>
                </a:solidFill>
              </a:rPr>
              <a:t> – мастер ТРИЗ»</a:t>
            </a: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endParaRPr lang="ru-RU" b="1" dirty="0" smtClean="0">
              <a:solidFill>
                <a:schemeClr val="tx2"/>
              </a:solidFill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Целевая аудитория: </a:t>
            </a:r>
            <a:r>
              <a:rPr lang="ru-RU" dirty="0" smtClean="0"/>
              <a:t>1-5 класс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</a:rPr>
              <a:t>Партнер</a:t>
            </a:r>
            <a:r>
              <a:rPr lang="ru-RU" dirty="0" smtClean="0"/>
              <a:t> – Клуб интеллектуальных технологий </a:t>
            </a:r>
            <a:endParaRPr lang="ru-RU" b="1" dirty="0" smtClean="0">
              <a:solidFill>
                <a:schemeClr val="tx2"/>
              </a:solidFill>
            </a:endParaRPr>
          </a:p>
          <a:p>
            <a:pPr algn="ctr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«Капитан </a:t>
            </a:r>
            <a:r>
              <a:rPr lang="ru-RU" dirty="0" err="1" smtClean="0"/>
              <a:t>Врунгель</a:t>
            </a:r>
            <a:r>
              <a:rPr lang="ru-RU" dirty="0" smtClean="0"/>
              <a:t> – мастер ТРИЗ»</a:t>
            </a:r>
            <a:endParaRPr lang="ru-RU" dirty="0"/>
          </a:p>
        </p:txBody>
      </p:sp>
      <p:pic>
        <p:nvPicPr>
          <p:cNvPr id="2052" name="Picture 4" descr="https://deti.susu.ru/wordpress/wp-content/uploads/2018/09/79-1024x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2688298" cy="1512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5707" t="16534" r="28144" b="16967"/>
          <a:stretch>
            <a:fillRect/>
          </a:stretch>
        </p:blipFill>
        <p:spPr bwMode="auto">
          <a:xfrm>
            <a:off x="5868144" y="4509120"/>
            <a:ext cx="3056171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5507" t="16667" r="28344" b="16667"/>
          <a:stretch>
            <a:fillRect/>
          </a:stretch>
        </p:blipFill>
        <p:spPr bwMode="auto">
          <a:xfrm>
            <a:off x="4644008" y="1412776"/>
            <a:ext cx="4191671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 l="5313" t="16534" r="28538" b="17667"/>
          <a:stretch>
            <a:fillRect/>
          </a:stretch>
        </p:blipFill>
        <p:spPr bwMode="auto">
          <a:xfrm>
            <a:off x="323528" y="4437112"/>
            <a:ext cx="3168352" cy="1772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51520" y="2924944"/>
            <a:ext cx="396044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На примере главного героя мультфильма дети учатся решать изобретательские задачи и находить выход из любых ситуаций!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4941168"/>
            <a:ext cx="2448272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Семинар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</a:rPr>
              <a:t>«Основы ТРИЗ для педагогов» (8 ч.)</a:t>
            </a:r>
            <a:endParaRPr lang="ru-RU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Обратная связь со школьниками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3344" t="12334" r="54525" b="42867"/>
          <a:stretch>
            <a:fillRect/>
          </a:stretch>
        </p:blipFill>
        <p:spPr bwMode="auto">
          <a:xfrm>
            <a:off x="1331640" y="1412776"/>
            <a:ext cx="6480720" cy="387631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cxnSp>
        <p:nvCxnSpPr>
          <p:cNvPr id="10" name="Прямая со стрелкой 9"/>
          <p:cNvCxnSpPr/>
          <p:nvPr/>
        </p:nvCxnSpPr>
        <p:spPr>
          <a:xfrm flipH="1">
            <a:off x="5148064" y="2132856"/>
            <a:ext cx="1296144" cy="5760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2" t="12644" r="27366" b="6018"/>
          <a:stretch/>
        </p:blipFill>
        <p:spPr>
          <a:xfrm>
            <a:off x="3187898" y="3140968"/>
            <a:ext cx="771823" cy="1439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0" t="9954" r="24280" b="7934"/>
          <a:stretch/>
        </p:blipFill>
        <p:spPr>
          <a:xfrm>
            <a:off x="939809" y="3645024"/>
            <a:ext cx="848265" cy="14550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57698" y="5028068"/>
            <a:ext cx="28432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25 преподавателей</a:t>
            </a:r>
          </a:p>
          <a:p>
            <a:pPr algn="ctr"/>
            <a:r>
              <a:rPr lang="ru-RU" dirty="0" smtClean="0"/>
              <a:t>10 организаций-партнеров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14286" y="4571836"/>
            <a:ext cx="1919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800 подписчиков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3" t="11907" r="25525" b="8779"/>
          <a:stretch/>
        </p:blipFill>
        <p:spPr>
          <a:xfrm>
            <a:off x="7524328" y="3140968"/>
            <a:ext cx="862814" cy="140860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087090" y="4581128"/>
            <a:ext cx="20569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 smtClean="0"/>
              <a:t>33000 просмотров </a:t>
            </a:r>
          </a:p>
          <a:p>
            <a:pPr algn="ctr">
              <a:defRPr/>
            </a:pPr>
            <a:r>
              <a:rPr lang="ru-RU" dirty="0" smtClean="0"/>
              <a:t>на </a:t>
            </a:r>
            <a:r>
              <a:rPr lang="en-US" dirty="0"/>
              <a:t>YouTube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8" t="9699" r="14483" b="9884"/>
          <a:stretch/>
        </p:blipFill>
        <p:spPr>
          <a:xfrm>
            <a:off x="5436096" y="3645024"/>
            <a:ext cx="1008111" cy="143797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716016" y="5085184"/>
            <a:ext cx="228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 smtClean="0"/>
              <a:t>Более 100 учебных </a:t>
            </a:r>
            <a:r>
              <a:rPr lang="ru-RU" dirty="0"/>
              <a:t>роликов </a:t>
            </a:r>
            <a:endParaRPr lang="ru-RU" dirty="0" smtClean="0"/>
          </a:p>
          <a:p>
            <a:pPr algn="ctr">
              <a:defRPr/>
            </a:pPr>
            <a:r>
              <a:rPr lang="ru-RU" dirty="0" smtClean="0"/>
              <a:t>на </a:t>
            </a:r>
            <a:r>
              <a:rPr lang="ru-RU" dirty="0"/>
              <a:t>канале </a:t>
            </a:r>
            <a:r>
              <a:rPr lang="ru-RU" dirty="0" smtClean="0"/>
              <a:t>ДИУ</a:t>
            </a:r>
          </a:p>
          <a:p>
            <a:pPr algn="ctr">
              <a:defRPr/>
            </a:pPr>
            <a:r>
              <a:rPr lang="ru-RU" dirty="0" smtClean="0"/>
              <a:t>в </a:t>
            </a:r>
            <a:r>
              <a:rPr lang="en-US" dirty="0" smtClean="0"/>
              <a:t>YouTube</a:t>
            </a:r>
            <a:endParaRPr lang="ru-RU" dirty="0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Цифры</a:t>
            </a:r>
            <a:endParaRPr lang="ru-RU" dirty="0"/>
          </a:p>
        </p:txBody>
      </p:sp>
      <p:pic>
        <p:nvPicPr>
          <p:cNvPr id="16" name="Picture 3" descr="C:\Users\kolmychevskaiaes\Downloads\диу\lqdWQFGcM3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1268760"/>
            <a:ext cx="7560840" cy="1902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29524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Результаты исследования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Института современных </a:t>
            </a:r>
            <a:r>
              <a:rPr lang="ru-RU" dirty="0" err="1" smtClean="0"/>
              <a:t>медиа</a:t>
            </a:r>
            <a:r>
              <a:rPr lang="ru-RU" dirty="0" smtClean="0"/>
              <a:t> (</a:t>
            </a:r>
            <a:r>
              <a:rPr lang="en-US" dirty="0" smtClean="0"/>
              <a:t>MOMRI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83768" y="4581128"/>
            <a:ext cx="6203032" cy="1833067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ru-RU" sz="2000" dirty="0" smtClean="0"/>
              <a:t>родителей, независимо от уровня дохода, обеспечивают детям</a:t>
            </a:r>
            <a:r>
              <a:rPr lang="en-US" sz="2000" dirty="0" smtClean="0"/>
              <a:t> </a:t>
            </a:r>
            <a:r>
              <a:rPr lang="ru-RU" sz="2000" dirty="0" smtClean="0"/>
              <a:t>ежедневный доступ </a:t>
            </a:r>
            <a:br>
              <a:rPr lang="ru-RU" sz="2000" dirty="0" smtClean="0"/>
            </a:br>
            <a:r>
              <a:rPr lang="ru-RU" sz="2000" dirty="0" smtClean="0"/>
              <a:t>к современным </a:t>
            </a:r>
            <a:r>
              <a:rPr lang="ru-RU" sz="2000" dirty="0" err="1" smtClean="0"/>
              <a:t>медиа</a:t>
            </a:r>
            <a:endParaRPr lang="ru-RU" sz="2000" dirty="0" smtClean="0"/>
          </a:p>
          <a:p>
            <a:endParaRPr lang="ru-RU" sz="2000" dirty="0"/>
          </a:p>
        </p:txBody>
      </p:sp>
      <p:pic>
        <p:nvPicPr>
          <p:cNvPr id="1026" name="Picture 2" descr="C:\Users\kolmychevskaiaes\Downloads\tablet-electronic-3750502_64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0808"/>
            <a:ext cx="5334992" cy="300093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23728" y="2420888"/>
            <a:ext cx="2664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C00000"/>
                </a:solidFill>
              </a:rPr>
              <a:t>59%</a:t>
            </a:r>
            <a:endParaRPr lang="ru-RU" sz="8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Р</a:t>
            </a:r>
            <a:r>
              <a:rPr lang="ru-RU" dirty="0" smtClean="0"/>
              <a:t>есурсное обеспечение</a:t>
            </a:r>
            <a:endParaRPr lang="ru-RU" dirty="0"/>
          </a:p>
        </p:txBody>
      </p:sp>
      <p:pic>
        <p:nvPicPr>
          <p:cNvPr id="1027" name="Picture 3" descr="L:\Студия 01\IMG_6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20" y="1922833"/>
            <a:ext cx="2691299" cy="1794199"/>
          </a:xfrm>
          <a:prstGeom prst="rect">
            <a:avLst/>
          </a:prstGeom>
          <a:noFill/>
        </p:spPr>
      </p:pic>
      <p:pic>
        <p:nvPicPr>
          <p:cNvPr id="1039" name="Picture 15" descr="L:\Студия 01\IMG_6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9865" y="1916832"/>
            <a:ext cx="2652295" cy="1768196"/>
          </a:xfrm>
          <a:prstGeom prst="rect">
            <a:avLst/>
          </a:prstGeom>
          <a:noFill/>
        </p:spPr>
      </p:pic>
      <p:pic>
        <p:nvPicPr>
          <p:cNvPr id="1051" name="Picture 27" descr="C:\Users\kolmychevskaiaes\Downloads\IMG_20171202_123215.jpg"/>
          <p:cNvPicPr>
            <a:picLocks noChangeAspect="1" noChangeArrowheads="1"/>
          </p:cNvPicPr>
          <p:nvPr/>
        </p:nvPicPr>
        <p:blipFill>
          <a:blip r:embed="rId4" cstate="print"/>
          <a:srcRect l="7692" b="14815"/>
          <a:stretch>
            <a:fillRect/>
          </a:stretch>
        </p:blipFill>
        <p:spPr bwMode="auto">
          <a:xfrm>
            <a:off x="6312193" y="1922833"/>
            <a:ext cx="2592288" cy="1794199"/>
          </a:xfrm>
          <a:prstGeom prst="rect">
            <a:avLst/>
          </a:prstGeom>
          <a:noFill/>
        </p:spPr>
      </p:pic>
      <p:pic>
        <p:nvPicPr>
          <p:cNvPr id="1052" name="Picture 28" descr="C:\Users\kolmychevskaiaes\Downloads\IMG_20180820_145512_HDR.jpg"/>
          <p:cNvPicPr>
            <a:picLocks noChangeAspect="1" noChangeArrowheads="1"/>
          </p:cNvPicPr>
          <p:nvPr/>
        </p:nvPicPr>
        <p:blipFill>
          <a:blip r:embed="rId5" cstate="print"/>
          <a:srcRect l="5357"/>
          <a:stretch>
            <a:fillRect/>
          </a:stretch>
        </p:blipFill>
        <p:spPr bwMode="auto">
          <a:xfrm>
            <a:off x="263521" y="4089073"/>
            <a:ext cx="2887558" cy="1716191"/>
          </a:xfrm>
          <a:prstGeom prst="rect">
            <a:avLst/>
          </a:prstGeom>
          <a:noFill/>
        </p:spPr>
      </p:pic>
      <p:pic>
        <p:nvPicPr>
          <p:cNvPr id="1053" name="Picture 29" descr="C:\Users\kolmychevskaiaes\Downloads\IMG_20171221_130342_HDR.jpg"/>
          <p:cNvPicPr>
            <a:picLocks noChangeAspect="1" noChangeArrowheads="1"/>
          </p:cNvPicPr>
          <p:nvPr/>
        </p:nvPicPr>
        <p:blipFill>
          <a:blip r:embed="rId6" cstate="print"/>
          <a:srcRect r="13068"/>
          <a:stretch>
            <a:fillRect/>
          </a:stretch>
        </p:blipFill>
        <p:spPr bwMode="auto">
          <a:xfrm>
            <a:off x="6312193" y="4077072"/>
            <a:ext cx="2652295" cy="1716191"/>
          </a:xfrm>
          <a:prstGeom prst="rect">
            <a:avLst/>
          </a:prstGeom>
          <a:noFill/>
        </p:spPr>
      </p:pic>
      <p:pic>
        <p:nvPicPr>
          <p:cNvPr id="1054" name="Picture 30" descr="C:\Users\kolmychevskaiaes\Downloads\IMG_20171202_135706.jpg"/>
          <p:cNvPicPr>
            <a:picLocks noChangeAspect="1" noChangeArrowheads="1"/>
          </p:cNvPicPr>
          <p:nvPr/>
        </p:nvPicPr>
        <p:blipFill>
          <a:blip r:embed="rId7" cstate="print"/>
          <a:srcRect t="11429"/>
          <a:stretch>
            <a:fillRect/>
          </a:stretch>
        </p:blipFill>
        <p:spPr bwMode="auto">
          <a:xfrm>
            <a:off x="3359864" y="4077072"/>
            <a:ext cx="2601579" cy="1728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617395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kolmychevskaiaes\Downloads\постер_ДИУ_А4_1_1.JPG"/>
          <p:cNvPicPr>
            <a:picLocks noChangeAspect="1" noChangeArrowheads="1"/>
          </p:cNvPicPr>
          <p:nvPr/>
        </p:nvPicPr>
        <p:blipFill>
          <a:blip r:embed="rId2" cstate="print"/>
          <a:srcRect t="24521" b="18031"/>
          <a:stretch>
            <a:fillRect/>
          </a:stretch>
        </p:blipFill>
        <p:spPr bwMode="auto">
          <a:xfrm>
            <a:off x="2771800" y="548680"/>
            <a:ext cx="3168352" cy="257428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3501008"/>
            <a:ext cx="7704856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Официальный сайт: </a:t>
            </a:r>
            <a:r>
              <a:rPr lang="ru-RU" u="sng" dirty="0" smtClean="0">
                <a:hlinkClick r:id="rId3"/>
              </a:rPr>
              <a:t>https://deti.susu.ru/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YouTube </a:t>
            </a:r>
            <a:r>
              <a:rPr lang="ru-RU" dirty="0" smtClean="0"/>
              <a:t>канал: </a:t>
            </a:r>
            <a:r>
              <a:rPr lang="ru-RU" u="sng" dirty="0" smtClean="0">
                <a:hlinkClick r:id="rId4"/>
              </a:rPr>
              <a:t>https://www.youtube.com/c/ДетскийИнтернетУниверситет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err="1" smtClean="0"/>
              <a:t>Вконтакте</a:t>
            </a:r>
            <a:r>
              <a:rPr lang="ru-RU" dirty="0" smtClean="0"/>
              <a:t>: </a:t>
            </a:r>
            <a:r>
              <a:rPr lang="ru-RU" u="sng" dirty="0" smtClean="0">
                <a:hlinkClick r:id="rId5"/>
              </a:rPr>
              <a:t>https://vk.com/deti.susu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en-US" dirty="0" smtClean="0"/>
              <a:t>E-mail</a:t>
            </a:r>
            <a:r>
              <a:rPr lang="ru-RU" dirty="0" smtClean="0"/>
              <a:t>: </a:t>
            </a:r>
            <a:r>
              <a:rPr lang="en-US" dirty="0" smtClean="0">
                <a:hlinkClick r:id="rId6"/>
              </a:rPr>
              <a:t>kolmychevskaiaes@susu.ru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г. Челябинск, пр.Ленина 76а, ауд.202, 8(351)267-92-45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Собственные цифровые устройства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683568" y="1340768"/>
          <a:ext cx="7848872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47664" y="32849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до 3 лет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328498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 10 годам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9952" y="3284984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4 - 7 лет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Дети и </a:t>
            </a:r>
            <a:r>
              <a:rPr lang="ru-RU" dirty="0" err="1" smtClean="0"/>
              <a:t>видеоконтент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Сперва дети чаще выходят в интернет при участии родителей, смотрят </a:t>
            </a:r>
            <a:r>
              <a:rPr lang="ru-RU" dirty="0" err="1" smtClean="0"/>
              <a:t>видеоконтент</a:t>
            </a:r>
            <a:r>
              <a:rPr lang="ru-RU" dirty="0" smtClean="0"/>
              <a:t> вместе, но уже в дошкольном возрасте могут выходить в сеть и самостоятельно. </a:t>
            </a:r>
          </a:p>
          <a:p>
            <a:r>
              <a:rPr lang="ru-RU" dirty="0" smtClean="0"/>
              <a:t>К младшему подростковому возрасту начинают:</a:t>
            </a:r>
          </a:p>
          <a:p>
            <a:pPr lvl="1"/>
            <a:r>
              <a:rPr lang="ru-RU" dirty="0" smtClean="0"/>
              <a:t>общаться в социальных сетях, </a:t>
            </a:r>
          </a:p>
          <a:p>
            <a:pPr lvl="1"/>
            <a:r>
              <a:rPr lang="ru-RU" dirty="0" smtClean="0"/>
              <a:t>оформлять подписки</a:t>
            </a:r>
          </a:p>
          <a:p>
            <a:pPr lvl="1"/>
            <a:r>
              <a:rPr lang="ru-RU" dirty="0" smtClean="0"/>
              <a:t>активнее смотреть </a:t>
            </a:r>
            <a:r>
              <a:rPr lang="ru-RU" dirty="0" err="1" smtClean="0"/>
              <a:t>влоги</a:t>
            </a:r>
            <a:r>
              <a:rPr lang="ru-RU" dirty="0" smtClean="0"/>
              <a:t>, </a:t>
            </a:r>
          </a:p>
          <a:p>
            <a:pPr lvl="1"/>
            <a:r>
              <a:rPr lang="ru-RU" dirty="0" smtClean="0"/>
              <a:t>играть по сети, </a:t>
            </a:r>
          </a:p>
          <a:p>
            <a:pPr lvl="1"/>
            <a:r>
              <a:rPr lang="ru-RU" dirty="0" smtClean="0"/>
              <a:t>совершать покупки онлайн.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 descr="C:\Users\kolmychevskaiaes\Downloads\ipad-907577_960_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05064"/>
            <a:ext cx="3158902" cy="210593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Медийный</a:t>
            </a:r>
            <a:r>
              <a:rPr lang="ru-RU" dirty="0" smtClean="0"/>
              <a:t> досуг детей до 12 лет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54137" t="24934" r="4126" b="10667"/>
          <a:stretch>
            <a:fillRect/>
          </a:stretch>
        </p:blipFill>
        <p:spPr bwMode="auto">
          <a:xfrm>
            <a:off x="1547664" y="1196752"/>
            <a:ext cx="6120680" cy="531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355976" y="1412776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923928" y="1916832"/>
            <a:ext cx="144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707904" y="3356992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707904" y="3789040"/>
            <a:ext cx="1656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499992" y="4293096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4644008" y="5445224"/>
            <a:ext cx="720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Потребление </a:t>
            </a:r>
            <a:r>
              <a:rPr lang="ru-RU" dirty="0" err="1" smtClean="0"/>
              <a:t>видеоконтента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Дети, как и первое цифровое поколение (молодежь), – </a:t>
            </a:r>
            <a:r>
              <a:rPr lang="ru-RU" dirty="0" err="1" smtClean="0"/>
              <a:t>визуалы</a:t>
            </a:r>
            <a:r>
              <a:rPr lang="ru-RU" dirty="0" smtClean="0"/>
              <a:t>. Они активно потребляют </a:t>
            </a:r>
            <a:r>
              <a:rPr lang="ru-RU" dirty="0" err="1" smtClean="0"/>
              <a:t>видеоконтент</a:t>
            </a:r>
            <a:r>
              <a:rPr lang="ru-RU" dirty="0" smtClean="0"/>
              <a:t> в интернете.</a:t>
            </a:r>
          </a:p>
          <a:p>
            <a:r>
              <a:rPr lang="ru-RU" dirty="0" smtClean="0"/>
              <a:t>Стремительно растет интерес к просмотру роликов на </a:t>
            </a:r>
            <a:r>
              <a:rPr lang="ru-RU" dirty="0" err="1" smtClean="0"/>
              <a:t>YouTube</a:t>
            </a:r>
            <a:r>
              <a:rPr lang="ru-RU" dirty="0" smtClean="0"/>
              <a:t>, который сильнее выражен </a:t>
            </a:r>
            <a:br>
              <a:rPr lang="ru-RU" dirty="0" smtClean="0"/>
            </a:br>
            <a:r>
              <a:rPr lang="ru-RU" dirty="0" smtClean="0"/>
              <a:t>в старшей возрастной категории. </a:t>
            </a:r>
          </a:p>
          <a:p>
            <a:endParaRPr lang="ru-RU" dirty="0"/>
          </a:p>
        </p:txBody>
      </p:sp>
      <p:pic>
        <p:nvPicPr>
          <p:cNvPr id="3074" name="Picture 2" descr="C:\Users\kolmychevskaiaes\Downloads\youtube-1158693_960_720.jpg"/>
          <p:cNvPicPr>
            <a:picLocks noChangeAspect="1" noChangeArrowheads="1"/>
          </p:cNvPicPr>
          <p:nvPr/>
        </p:nvPicPr>
        <p:blipFill>
          <a:blip r:embed="rId2" cstate="print"/>
          <a:srcRect l="10974" r="13427"/>
          <a:stretch>
            <a:fillRect/>
          </a:stretch>
        </p:blipFill>
        <p:spPr bwMode="auto">
          <a:xfrm>
            <a:off x="3203848" y="4320480"/>
            <a:ext cx="3060073" cy="22768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1143000"/>
          </a:xfrm>
        </p:spPr>
        <p:txBody>
          <a:bodyPr/>
          <a:lstStyle/>
          <a:p>
            <a:r>
              <a:rPr lang="ru-RU" dirty="0" smtClean="0"/>
              <a:t>Интерес детской аудитории к </a:t>
            </a:r>
            <a:r>
              <a:rPr lang="en-US" dirty="0" smtClean="0"/>
              <a:t>YouTube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63587" t="41733" r="13182" b="27467"/>
          <a:stretch>
            <a:fillRect/>
          </a:stretch>
        </p:blipFill>
        <p:spPr bwMode="auto">
          <a:xfrm>
            <a:off x="1763688" y="1988840"/>
            <a:ext cx="5472608" cy="40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Насколько хорошо родители знают </a:t>
            </a:r>
            <a:r>
              <a:rPr lang="ru-RU" dirty="0" err="1" smtClean="0"/>
              <a:t>медиапредпочтения</a:t>
            </a:r>
            <a:r>
              <a:rPr lang="ru-RU" dirty="0" smtClean="0"/>
              <a:t> своих детей?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2406" t="25634" r="13182" b="44966"/>
          <a:stretch>
            <a:fillRect/>
          </a:stretch>
        </p:blipFill>
        <p:spPr bwMode="auto">
          <a:xfrm>
            <a:off x="72008" y="2204047"/>
            <a:ext cx="4572000" cy="309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63393" t="55034" r="13182" b="12767"/>
          <a:stretch>
            <a:fillRect/>
          </a:stretch>
        </p:blipFill>
        <p:spPr bwMode="auto">
          <a:xfrm>
            <a:off x="4608512" y="2204864"/>
            <a:ext cx="428396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Разрывы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19363" indent="265113"/>
            <a:r>
              <a:rPr lang="ru-RU" dirty="0" smtClean="0"/>
              <a:t>высокий уровень тревожности </a:t>
            </a:r>
          </a:p>
          <a:p>
            <a:pPr marL="2519363" indent="265113"/>
            <a:r>
              <a:rPr lang="ru-RU" dirty="0" smtClean="0"/>
              <a:t>дефицит осведомленности </a:t>
            </a:r>
          </a:p>
          <a:p>
            <a:pPr marL="2519363" indent="265113"/>
            <a:r>
              <a:rPr lang="ru-RU" dirty="0" smtClean="0"/>
              <a:t>дефицит </a:t>
            </a:r>
            <a:r>
              <a:rPr lang="ru-RU" dirty="0" err="1" smtClean="0"/>
              <a:t>медиакомпетенции</a:t>
            </a:r>
            <a:endParaRPr lang="ru-RU" dirty="0" smtClean="0"/>
          </a:p>
          <a:p>
            <a:pPr marL="2519363" indent="265113"/>
            <a:endParaRPr lang="ru-RU" dirty="0" smtClean="0"/>
          </a:p>
          <a:p>
            <a:pPr marL="2519363" indent="265113"/>
            <a:endParaRPr lang="ru-RU" dirty="0" smtClean="0"/>
          </a:p>
          <a:p>
            <a:pPr marL="173038" indent="265113"/>
            <a:r>
              <a:rPr lang="ru-RU" dirty="0" smtClean="0"/>
              <a:t>внимательное отношение </a:t>
            </a:r>
            <a:br>
              <a:rPr lang="ru-RU" dirty="0" smtClean="0"/>
            </a:br>
            <a:r>
              <a:rPr lang="ru-RU" dirty="0" smtClean="0"/>
              <a:t>к использованию интернета</a:t>
            </a:r>
          </a:p>
          <a:p>
            <a:pPr marL="173038" indent="265113"/>
            <a:r>
              <a:rPr lang="ru-RU" dirty="0" err="1" smtClean="0"/>
              <a:t>медиа</a:t>
            </a:r>
            <a:r>
              <a:rPr lang="ru-RU" dirty="0" smtClean="0"/>
              <a:t> как совместный досуг</a:t>
            </a:r>
            <a:br>
              <a:rPr lang="ru-RU" dirty="0" smtClean="0"/>
            </a:br>
            <a:r>
              <a:rPr lang="ru-RU" dirty="0" smtClean="0"/>
              <a:t> родителей с детьми</a:t>
            </a:r>
            <a:endParaRPr lang="ru-RU" dirty="0"/>
          </a:p>
        </p:txBody>
      </p:sp>
      <p:pic>
        <p:nvPicPr>
          <p:cNvPr id="5122" name="Picture 2" descr="C:\Users\kolmychevskaiaes\Downloads\child-1073638_960_7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933056"/>
            <a:ext cx="3249711" cy="2167062"/>
          </a:xfrm>
          <a:prstGeom prst="rect">
            <a:avLst/>
          </a:prstGeom>
          <a:noFill/>
        </p:spPr>
      </p:pic>
      <p:pic>
        <p:nvPicPr>
          <p:cNvPr id="5123" name="Picture 3" descr="C:\Users\kolmychevskaiaes\Downloads\children-learning-888892_960_7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556792"/>
            <a:ext cx="2523880" cy="2592288"/>
          </a:xfrm>
          <a:prstGeom prst="rect">
            <a:avLst/>
          </a:prstGeom>
          <a:noFill/>
        </p:spPr>
      </p:pic>
      <p:cxnSp>
        <p:nvCxnSpPr>
          <p:cNvPr id="8" name="Скругленная соединительная линия 7"/>
          <p:cNvCxnSpPr/>
          <p:nvPr/>
        </p:nvCxnSpPr>
        <p:spPr>
          <a:xfrm rot="16200000" flipH="1">
            <a:off x="3383868" y="3320988"/>
            <a:ext cx="1152128" cy="936104"/>
          </a:xfrm>
          <a:prstGeom prst="curvedConnector3">
            <a:avLst>
              <a:gd name="adj1" fmla="val 31047"/>
            </a:avLst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993</Words>
  <Application>Microsoft Office PowerPoint</Application>
  <PresentationFormat>Экран (4:3)</PresentationFormat>
  <Paragraphs>143</Paragraphs>
  <Slides>21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Arial</vt:lpstr>
      <vt:lpstr>Calibri</vt:lpstr>
      <vt:lpstr>Тема Office</vt:lpstr>
      <vt:lpstr>Видеоконтент как средство формирования познавательной активности учащихся </vt:lpstr>
      <vt:lpstr>Результаты исследования  Института современных медиа (MOMRI)</vt:lpstr>
      <vt:lpstr>Собственные цифровые устройства</vt:lpstr>
      <vt:lpstr>Дети и видеоконтент</vt:lpstr>
      <vt:lpstr>Медийный досуг детей до 12 лет</vt:lpstr>
      <vt:lpstr>Потребление видеоконтента</vt:lpstr>
      <vt:lpstr>Интерес детской аудитории к YouTube</vt:lpstr>
      <vt:lpstr>Насколько хорошо родители знают медиапредпочтения своих детей?</vt:lpstr>
      <vt:lpstr>Разрывы</vt:lpstr>
      <vt:lpstr>Роль видеоконтента в формировании познавательной активности</vt:lpstr>
      <vt:lpstr>Из чего выбрать?</vt:lpstr>
      <vt:lpstr>Цель «Детского интернет-университета» </vt:lpstr>
      <vt:lpstr>Принципы проекта</vt:lpstr>
      <vt:lpstr>Организация деятельности ДИУ</vt:lpstr>
      <vt:lpstr>Реализуемые проекты</vt:lpstr>
      <vt:lpstr>Программы дополнительного образования</vt:lpstr>
      <vt:lpstr>«Капитан Врунгель – мастер ТРИЗ»</vt:lpstr>
      <vt:lpstr>Обратная связь со школьниками</vt:lpstr>
      <vt:lpstr>Цифры</vt:lpstr>
      <vt:lpstr>Ресурсное обеспечение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Колмычевская Елена Сергеевна</dc:creator>
  <cp:lastModifiedBy>User</cp:lastModifiedBy>
  <cp:revision>124</cp:revision>
  <dcterms:created xsi:type="dcterms:W3CDTF">2017-12-12T08:03:16Z</dcterms:created>
  <dcterms:modified xsi:type="dcterms:W3CDTF">2019-03-19T05:58:58Z</dcterms:modified>
</cp:coreProperties>
</file>